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1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 b="def" i="def"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" name="Shape 7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" name="Shape 1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1" name="Shape 4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Markdown is a plain text language with formatting syntax designed so that it can be converted to HTML and many other formats.</a:t>
            </a:r>
          </a:p>
          <a:p>
            <a:pPr/>
          </a:p>
          <a:p>
            <a:pPr/>
            <a:r>
              <a:t>They are written using an extension of markdown syntax that enables R code to be embedded in them in a way which can later be executed.  </a:t>
            </a:r>
          </a:p>
          <a:p>
            <a:pPr/>
          </a:p>
          <a:p>
            <a:pPr/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8" name="Shape 5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3" name="Shape 8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5" name="Shape 11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3" name="Shape 15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0" name="Shape 16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/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/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/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/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3" name="Image"/>
          <p:cNvSpPr/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/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/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0" name="Image"/>
          <p:cNvSpPr/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/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9" name="Image"/>
          <p:cNvSpPr/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xmlns:p14="http://schemas.microsoft.com/office/powerpoint/2010/main" spd="med" advClick="1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rstudio.com/resources/cheatsheets/" TargetMode="Externa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rseek.org/" TargetMode="External"/><Relationship Id="rId3" Type="http://schemas.openxmlformats.org/officeDocument/2006/relationships/hyperlink" Target="https://rstudio.com/resources/cheatsheets/" TargetMode="External"/><Relationship Id="rId4" Type="http://schemas.openxmlformats.org/officeDocument/2006/relationships/hyperlink" Target="http://www.cookbook-r.com/" TargetMode="External"/><Relationship Id="rId5" Type="http://schemas.openxmlformats.org/officeDocument/2006/relationships/hyperlink" Target="https://www.statmethods.net/r-tutorial/index.html" TargetMode="External"/><Relationship Id="rId6" Type="http://schemas.openxmlformats.org/officeDocument/2006/relationships/hyperlink" Target="https://github.com/trending/r" TargetMode="External"/><Relationship Id="rId7" Type="http://schemas.openxmlformats.org/officeDocument/2006/relationships/hyperlink" Target="https://blog.revolutionanalytics.com/" TargetMode="External"/><Relationship Id="rId8" Type="http://schemas.openxmlformats.org/officeDocument/2006/relationships/hyperlink" Target="https://stackoverflow.com/questions/tagged/r" TargetMode="External"/><Relationship Id="rId9" Type="http://schemas.openxmlformats.org/officeDocument/2006/relationships/hyperlink" Target="https://www.r-graph-gallery.com/" TargetMode="External"/><Relationship Id="rId10" Type="http://schemas.openxmlformats.org/officeDocument/2006/relationships/hyperlink" Target="http://r-statistics.co/Top50-Ggplot2-Visualizations-MasterList-R-Code.html" TargetMode="External"/><Relationship Id="rId11" Type="http://schemas.openxmlformats.org/officeDocument/2006/relationships/hyperlink" Target="https://www.r-bloggers.com/best-books-to-learn-r-programming/" TargetMode="External"/><Relationship Id="rId12" Type="http://schemas.openxmlformats.org/officeDocument/2006/relationships/hyperlink" Target="https://www.datacamp.com/" TargetMode="External"/><Relationship Id="rId13" Type="http://schemas.openxmlformats.org/officeDocument/2006/relationships/hyperlink" Target="https://www.codecademy.com/" TargetMode="External"/><Relationship Id="rId14" Type="http://schemas.openxmlformats.org/officeDocument/2006/relationships/hyperlink" Target="https://www.coursera.org/" TargetMode="External"/><Relationship Id="rId15" Type="http://schemas.openxmlformats.org/officeDocument/2006/relationships/hyperlink" Target="https://www.r-project.org/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studio.com/resources/cheatsheets/" TargetMode="Externa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hyperlink" Target="https://rstudio.com/resources/cheatsheets/" TargetMode="External"/><Relationship Id="rId4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rstudio.com/resources/cheatsheets/" TargetMode="External"/><Relationship Id="rId3" Type="http://schemas.openxmlformats.org/officeDocument/2006/relationships/image" Target="../media/image1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openxmlformats.org/officeDocument/2006/relationships/hyperlink" Target="https://heads.ku.dk/" TargetMode="External"/><Relationship Id="rId5" Type="http://schemas.openxmlformats.org/officeDocument/2006/relationships/hyperlink" Target="https://datalab.science.ku.dk/" TargetMode="External"/><Relationship Id="rId6" Type="http://schemas.openxmlformats.org/officeDocument/2006/relationships/image" Target="../media/image3.jpeg"/><Relationship Id="rId7" Type="http://schemas.openxmlformats.org/officeDocument/2006/relationships/image" Target="../media/image4.jpeg"/><Relationship Id="rId8" Type="http://schemas.openxmlformats.org/officeDocument/2006/relationships/image" Target="../media/image5.jpeg"/><Relationship Id="rId9" Type="http://schemas.openxmlformats.org/officeDocument/2006/relationships/image" Target="../media/image6.jpeg"/><Relationship Id="rId10" Type="http://schemas.openxmlformats.org/officeDocument/2006/relationships/image" Target="../media/image7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9.png"/><Relationship Id="rId8" Type="http://schemas.openxmlformats.org/officeDocument/2006/relationships/image" Target="../media/image2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brianward1428.medium.com/introduction-to-tidyverse-7b3dbf2337d5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hyperlink" Target="https://cran.r-project.org/" TargetMode="External"/><Relationship Id="rId4" Type="http://schemas.openxmlformats.org/officeDocument/2006/relationships/hyperlink" Target="http://www.rstudio.com/download" TargetMode="External"/><Relationship Id="rId5" Type="http://schemas.openxmlformats.org/officeDocument/2006/relationships/hyperlink" Target="https://github.com/Center-for-Health-Data-Science/FromExceltoR" TargetMode="External"/><Relationship Id="rId6" Type="http://schemas.openxmlformats.org/officeDocument/2006/relationships/image" Target="../media/image8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thda.com/english/" TargetMode="Externa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hyperlink" Target="http://www.sthda.com/english/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0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hyperlink" Target="https://publichealth.ku.dk/about-the-department/biostat/" TargetMode="Externa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cran.r-project.org/web/packages/lme4/vignettes/lmer.pdf" TargetMode="External"/><Relationship Id="rId3" Type="http://schemas.openxmlformats.org/officeDocument/2006/relationships/hyperlink" Target="https://cran.microsoft.com/snapshot/2017-08-01/web/packages/sjPlot/vignettes/sjplmer.html" TargetMode="External"/><Relationship Id="rId4" Type="http://schemas.openxmlformats.org/officeDocument/2006/relationships/hyperlink" Target="https://cran.r-project.org/web/packages/glmmTMB/index.html" TargetMode="External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16.jpeg"/><Relationship Id="rId8" Type="http://schemas.openxmlformats.org/officeDocument/2006/relationships/hyperlink" Target="https://cran.r-project.org/web/packages/glmnet/glmnet.pdf" TargetMode="External"/><Relationship Id="rId9" Type="http://schemas.openxmlformats.org/officeDocument/2006/relationships/hyperlink" Target="https://cran.r-project.org/web/packages/elasticnet/elasticnet.pdf" TargetMode="External"/><Relationship Id="rId10" Type="http://schemas.openxmlformats.org/officeDocument/2006/relationships/hyperlink" Target="https://www.datacamp.com/community/tutorials/tutorial-ridge-lasso-elastic-net" TargetMode="External"/><Relationship Id="rId11" Type="http://schemas.openxmlformats.org/officeDocument/2006/relationships/hyperlink" Target="https://rviews.rstudio.com/2017/09/25/survival-analysis-with-r/" TargetMode="External"/><Relationship Id="rId12" Type="http://schemas.openxmlformats.org/officeDocument/2006/relationships/hyperlink" Target="https://cran.r-project.org/web/packages/survminer/survminer.pdf" TargetMode="External"/><Relationship Id="rId13" Type="http://schemas.openxmlformats.org/officeDocument/2006/relationships/hyperlink" Target="https://rpkgs.datanovia.com/survminer/" TargetMode="External"/><Relationship Id="rId14" Type="http://schemas.openxmlformats.org/officeDocument/2006/relationships/image" Target="../media/image1.gif"/><Relationship Id="rId15" Type="http://schemas.openxmlformats.org/officeDocument/2006/relationships/hyperlink" Target="https://cran.r-project.org/web/packages/Epi/index.html" TargetMode="External"/><Relationship Id="rId16" Type="http://schemas.openxmlformats.org/officeDocument/2006/relationships/hyperlink" Target="https://rviews.rstudio.com/2020/03/05/covid-19-epidemiology-with-r/" TargetMode="External"/><Relationship Id="rId17" Type="http://schemas.openxmlformats.org/officeDocument/2006/relationships/hyperlink" Target="https://cran.r-project.org/web/packages/incidence/vignettes/customize_plot.html" TargetMode="Externa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andr.com/blog/clustering-analysis-k-means-and-hierarchical-clustering-by-hand-and-in-r/" TargetMode="External"/><Relationship Id="rId3" Type="http://schemas.openxmlformats.org/officeDocument/2006/relationships/hyperlink" Target="https://amices.org/mice/" TargetMode="External"/><Relationship Id="rId4" Type="http://schemas.openxmlformats.org/officeDocument/2006/relationships/hyperlink" Target="https://plotly-r.com/d-charts.html" TargetMode="External"/><Relationship Id="rId5" Type="http://schemas.openxmlformats.org/officeDocument/2006/relationships/hyperlink" Target="https://keras.rstudio.com/" TargetMode="External"/><Relationship Id="rId6" Type="http://schemas.openxmlformats.org/officeDocument/2006/relationships/hyperlink" Target="https://tensorflow.rstudio.com/" TargetMode="External"/><Relationship Id="rId7" Type="http://schemas.openxmlformats.org/officeDocument/2006/relationships/image" Target="../media/image51.png"/><Relationship Id="rId8" Type="http://schemas.openxmlformats.org/officeDocument/2006/relationships/hyperlink" Target="https://lgatto.github.io/IntroMachineLearningWithR/an-introduction-to-machine-learning-with-r.html" TargetMode="External"/><Relationship Id="rId9" Type="http://schemas.openxmlformats.org/officeDocument/2006/relationships/image" Target="../media/image1.tif"/><Relationship Id="rId10" Type="http://schemas.openxmlformats.org/officeDocument/2006/relationships/image" Target="../media/image2.tif"/><Relationship Id="rId11" Type="http://schemas.openxmlformats.org/officeDocument/2006/relationships/image" Target="../media/image3.tif"/><Relationship Id="rId12" Type="http://schemas.openxmlformats.org/officeDocument/2006/relationships/image" Target="../media/image4.tif"/><Relationship Id="rId13" Type="http://schemas.openxmlformats.org/officeDocument/2006/relationships/image" Target="../media/image5.tif"/><Relationship Id="rId14" Type="http://schemas.openxmlformats.org/officeDocument/2006/relationships/image" Target="../media/image6.tif"/><Relationship Id="rId15" Type="http://schemas.openxmlformats.org/officeDocument/2006/relationships/image" Target="../media/image7.tif"/><Relationship Id="rId16" Type="http://schemas.openxmlformats.org/officeDocument/2006/relationships/image" Target="../media/image8.tif"/><Relationship Id="rId17" Type="http://schemas.openxmlformats.org/officeDocument/2006/relationships/image" Target="../media/image52.png"/><Relationship Id="rId18" Type="http://schemas.openxmlformats.org/officeDocument/2006/relationships/image" Target="../media/image53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uni-regensburg.de/medizin/epidemiologie-praeventivmedizin/genetische-epidemiologie/software/" TargetMode="External"/><Relationship Id="rId3" Type="http://schemas.openxmlformats.org/officeDocument/2006/relationships/hyperlink" Target="http://www.bioconductor.org/packages/release/BiocViews.html#___RNASeq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17.jpeg"/><Relationship Id="rId13" Type="http://schemas.openxmlformats.org/officeDocument/2006/relationships/hyperlink" Target="http://www.bioconductor.org/packages/release/BiocViews.html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18.jpeg"/><Relationship Id="rId5" Type="http://schemas.openxmlformats.org/officeDocument/2006/relationships/image" Target="../media/image62.png"/><Relationship Id="rId6" Type="http://schemas.openxmlformats.org/officeDocument/2006/relationships/image" Target="../media/image19.jpeg"/><Relationship Id="rId7" Type="http://schemas.openxmlformats.org/officeDocument/2006/relationships/image" Target="../media/image63.png"/><Relationship Id="rId8" Type="http://schemas.openxmlformats.org/officeDocument/2006/relationships/hyperlink" Target="https://github.com/briandconnelly/pushoverr" TargetMode="External"/><Relationship Id="rId9" Type="http://schemas.openxmlformats.org/officeDocument/2006/relationships/image" Target="../media/image64.png"/><Relationship Id="rId10" Type="http://schemas.openxmlformats.org/officeDocument/2006/relationships/hyperlink" Target="https://mc-stan.org/users/interfaces/rstan" TargetMode="External"/><Relationship Id="rId11" Type="http://schemas.openxmlformats.org/officeDocument/2006/relationships/hyperlink" Target="https://keras.rstudio.com/" TargetMode="External"/><Relationship Id="rId12" Type="http://schemas.openxmlformats.org/officeDocument/2006/relationships/hyperlink" Target="https://tensorflow.rstudio.com/" TargetMode="External"/><Relationship Id="rId13" Type="http://schemas.openxmlformats.org/officeDocument/2006/relationships/hyperlink" Target="https://plotly-r.com/d-charts.html" TargetMode="External"/><Relationship Id="rId14" Type="http://schemas.openxmlformats.org/officeDocument/2006/relationships/image" Target="../media/image65.png"/><Relationship Id="rId15" Type="http://schemas.openxmlformats.org/officeDocument/2006/relationships/image" Target="../media/image2.gif"/><Relationship Id="rId16" Type="http://schemas.openxmlformats.org/officeDocument/2006/relationships/hyperlink" Target="https://gganimate.com/articles/gganimate.html" TargetMode="External"/><Relationship Id="rId17" Type="http://schemas.openxmlformats.org/officeDocument/2006/relationships/hyperlink" Target="https://shiny.rstudio.com/" TargetMode="External"/><Relationship Id="rId18" Type="http://schemas.openxmlformats.org/officeDocument/2006/relationships/image" Target="../media/image5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20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-8890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889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406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10" name="Group"/>
          <p:cNvGrpSpPr/>
          <p:nvPr/>
        </p:nvGrpSpPr>
        <p:grpSpPr>
          <a:xfrm>
            <a:off x="16310613" y="5233644"/>
            <a:ext cx="741291" cy="808642"/>
            <a:chOff x="0" y="-66886"/>
            <a:chExt cx="741289" cy="808640"/>
          </a:xfrm>
        </p:grpSpPr>
        <p:sp>
          <p:nvSpPr>
            <p:cNvPr id="407" name="Circle"/>
            <p:cNvSpPr/>
            <p:nvPr/>
          </p:nvSpPr>
          <p:spPr>
            <a:xfrm>
              <a:off x="0" y="10931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8" name="Oval"/>
            <p:cNvSpPr/>
            <p:nvPr/>
          </p:nvSpPr>
          <p:spPr>
            <a:xfrm>
              <a:off x="163823" y="28108"/>
              <a:ext cx="413644" cy="24358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47249" y="-66887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sz="3000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b="1" sz="16000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>
            <a:extLst/>
          </a:blip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27" name="rmarkdown.png" descr="rmarkdown.png"/>
          <p:cNvPicPr>
            <a:picLocks noChangeAspect="1"/>
          </p:cNvPicPr>
          <p:nvPr/>
        </p:nvPicPr>
        <p:blipFill>
          <a:blip r:embed="rId5">
            <a:extLst/>
          </a:blip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fill="norm" stroke="1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fill="norm" stroke="1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44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45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449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0" name="Oval 6"/>
            <p:cNvSpPr/>
            <p:nvPr/>
          </p:nvSpPr>
          <p:spPr>
            <a:xfrm flipH="1" rot="16200000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51" name="Oval 14"/>
            <p:cNvSpPr/>
            <p:nvPr/>
          </p:nvSpPr>
          <p:spPr>
            <a:xfrm flipH="1" rot="16200000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53" name="Oval 7"/>
            <p:cNvSpPr/>
            <p:nvPr/>
          </p:nvSpPr>
          <p:spPr>
            <a:xfrm flipH="1" rot="16200000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54" name="Oval 15"/>
            <p:cNvSpPr/>
            <p:nvPr/>
          </p:nvSpPr>
          <p:spPr>
            <a:xfrm flipH="1" rot="16200000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56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57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58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59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462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0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1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63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4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66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7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69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0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4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2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3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75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76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77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78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79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80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12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3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4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5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6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7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8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9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0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1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2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3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93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494" name="R…"/>
          <p:cNvSpPr txBox="1"/>
          <p:nvPr/>
        </p:nvSpPr>
        <p:spPr>
          <a:xfrm>
            <a:off x="5528005" y="5883816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Studio</a:t>
            </a:r>
          </a:p>
        </p:txBody>
      </p:sp>
      <p:sp>
        <p:nvSpPr>
          <p:cNvPr id="495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496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.Rmd</a:t>
            </a:r>
          </a:p>
        </p:txBody>
      </p:sp>
      <p:sp>
        <p:nvSpPr>
          <p:cNvPr id="497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498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499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Arguments</a:t>
            </a:r>
          </a:p>
        </p:txBody>
      </p:sp>
      <p:sp>
        <p:nvSpPr>
          <p:cNvPr id="500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24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02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25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04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26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06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Language</a:t>
            </a:r>
          </a:p>
        </p:txBody>
      </p:sp>
      <p:sp>
        <p:nvSpPr>
          <p:cNvPr id="507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Editor</a:t>
            </a:r>
          </a:p>
        </p:txBody>
      </p:sp>
      <p:sp>
        <p:nvSpPr>
          <p:cNvPr id="508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09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0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1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0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1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532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534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35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36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37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38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39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0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1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2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3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4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548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45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  <a:endParaRPr b="1"/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46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7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13092399" y="10150782"/>
            <a:ext cx="10444709" cy="2760684"/>
            <a:chOff x="0" y="0"/>
            <a:chExt cx="10444708" cy="2760683"/>
          </a:xfrm>
        </p:grpSpPr>
        <p:sp>
          <p:nvSpPr>
            <p:cNvPr id="549" name="RUN CODE…"/>
            <p:cNvSpPr txBox="1"/>
            <p:nvPr/>
          </p:nvSpPr>
          <p:spPr>
            <a:xfrm>
              <a:off x="3001116" y="1323043"/>
              <a:ext cx="7443593" cy="143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  <a:endParaRPr b="1"/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0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1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53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54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5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61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57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  <a:endParaRPr b="1"/>
            </a:p>
            <a:p>
              <a:pPr algn="r"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 algn="r"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58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</a:p>
          </p:txBody>
        </p:sp>
        <p:sp>
          <p:nvSpPr>
            <p:cNvPr id="559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fill="norm" stroke="1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60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6000">
                  <a:solidFill>
                    <a:srgbClr val="2E5378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</p:grpSp>
      <p:sp>
        <p:nvSpPr>
          <p:cNvPr id="562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568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63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fill="norm" stroke="1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567" name="Group"/>
            <p:cNvGrpSpPr/>
            <p:nvPr/>
          </p:nvGrpSpPr>
          <p:grpSpPr>
            <a:xfrm>
              <a:off x="484789" y="125328"/>
              <a:ext cx="1590591" cy="1438130"/>
              <a:chOff x="0" y="-30450"/>
              <a:chExt cx="1590589" cy="1438129"/>
            </a:xfrm>
          </p:grpSpPr>
          <p:sp>
            <p:nvSpPr>
              <p:cNvPr id="564" name="Oval"/>
              <p:cNvSpPr/>
              <p:nvPr/>
            </p:nvSpPr>
            <p:spPr>
              <a:xfrm>
                <a:off x="-1" y="124277"/>
                <a:ext cx="1491744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50800" dir="540000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65" name="Oval"/>
              <p:cNvSpPr/>
              <p:nvPr/>
            </p:nvSpPr>
            <p:spPr>
              <a:xfrm>
                <a:off x="468906" y="271074"/>
                <a:ext cx="993838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66" name="R"/>
              <p:cNvSpPr txBox="1"/>
              <p:nvPr/>
            </p:nvSpPr>
            <p:spPr>
              <a:xfrm>
                <a:off x="606420" y="-30451"/>
                <a:ext cx="984170" cy="14381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101600" dist="50800" dir="540000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b="1" sz="5000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</p:grpSp>
      </p:grpSp>
      <p:sp>
        <p:nvSpPr>
          <p:cNvPr id="569" name="10"/>
          <p:cNvSpPr txBox="1"/>
          <p:nvPr/>
        </p:nvSpPr>
        <p:spPr>
          <a:xfrm>
            <a:off x="374649" y="13061950"/>
            <a:ext cx="716692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580" name="Group"/>
          <p:cNvGrpSpPr/>
          <p:nvPr/>
        </p:nvGrpSpPr>
        <p:grpSpPr>
          <a:xfrm>
            <a:off x="31679" y="9050962"/>
            <a:ext cx="10084290" cy="4104642"/>
            <a:chOff x="0" y="0"/>
            <a:chExt cx="10084289" cy="4104640"/>
          </a:xfrm>
        </p:grpSpPr>
        <p:grpSp>
          <p:nvGrpSpPr>
            <p:cNvPr id="577" name="Group"/>
            <p:cNvGrpSpPr/>
            <p:nvPr/>
          </p:nvGrpSpPr>
          <p:grpSpPr>
            <a:xfrm>
              <a:off x="0" y="-1"/>
              <a:ext cx="10084290" cy="4104642"/>
              <a:chOff x="0" y="0"/>
              <a:chExt cx="10084289" cy="4104640"/>
            </a:xfrm>
          </p:grpSpPr>
          <p:sp>
            <p:nvSpPr>
              <p:cNvPr id="570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571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  <p:grpSp>
            <p:nvGrpSpPr>
              <p:cNvPr id="576" name="Group"/>
              <p:cNvGrpSpPr/>
              <p:nvPr/>
            </p:nvGrpSpPr>
            <p:grpSpPr>
              <a:xfrm>
                <a:off x="0" y="-1"/>
                <a:ext cx="7443593" cy="4104642"/>
                <a:chOff x="0" y="0"/>
                <a:chExt cx="7443592" cy="4104640"/>
              </a:xfrm>
            </p:grpSpPr>
            <p:sp>
              <p:nvSpPr>
                <p:cNvPr id="572" name="TIPS…"/>
                <p:cNvSpPr txBox="1"/>
                <p:nvPr/>
              </p:nvSpPr>
              <p:spPr>
                <a:xfrm>
                  <a:off x="0" y="0"/>
                  <a:ext cx="7443593" cy="41046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b="1" sz="30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  <a:p>
                  <a:pPr algn="r">
                    <a:defRPr b="1"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R-cheat sheets (</a:t>
                  </a:r>
                  <a:r>
                    <a:rPr u="sng">
                      <a:hlinkClick r:id="rId2" invalidUrl="" action="" tgtFrame="" tooltip="" history="1" highlightClick="0" endSnd="0"/>
                    </a:rPr>
                    <a:t>https://rstudio.com/resources/cheatsheets/</a:t>
                  </a:r>
                  <a:r>
                    <a:t>)</a:t>
                  </a:r>
                </a:p>
              </p:txBody>
            </p:sp>
            <p:grpSp>
              <p:nvGrpSpPr>
                <p:cNvPr id="575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73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74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/>
                  </a:p>
                </p:txBody>
              </p:sp>
            </p:grpSp>
          </p:grpSp>
        </p:grpSp>
        <p:pic>
          <p:nvPicPr>
            <p:cNvPr id="578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9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6" grpId="1"/>
      <p:bldP build="whole" bldLvl="1" animBg="1" rev="0" advAuto="0" spid="552" grpId="3"/>
      <p:bldP build="whole" bldLvl="1" animBg="1" rev="0" advAuto="0" spid="561" grpId="4"/>
      <p:bldP build="whole" bldLvl="1" animBg="1" rev="0" advAuto="0" spid="548" grpId="2"/>
      <p:bldP build="whole" bldLvl="1" animBg="1" rev="0" advAuto="0" spid="580" grpId="5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2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STUDIO BASICS</a:t>
              </a:r>
            </a:p>
          </p:txBody>
        </p:sp>
        <p:sp>
          <p:nvSpPr>
            <p:cNvPr id="583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584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595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86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7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8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9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0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1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2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3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594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598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96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7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i="1"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1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599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0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04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2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3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07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05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6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  <a:endParaRPr b="1"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  <a:endParaRPr b="1"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08" name="1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8" grpId="1"/>
      <p:bldP build="whole" bldLvl="1" animBg="1" rev="0" advAuto="0" spid="601" grpId="2"/>
      <p:bldP build="whole" bldLvl="1" animBg="1" rev="0" advAuto="0" spid="607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</a:t>
              </a:r>
              <a:r>
                <a:t>RESOURCES FOR </a:t>
              </a:r>
              <a:r>
                <a:rPr b="1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18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 invalidUrl="" action="" tgtFrame="" tooltip="" history="1" highlightClick="0" endSnd="0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 invalidUrl="" action="" tgtFrame="" tooltip="" history="1" highlightClick="0" endSnd="0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19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198607" y="7225968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 invalidUrl="" action="" tgtFrame="" tooltip="" history="1" highlightClick="0" endSnd="0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 invalidUrl="" action="" tgtFrame="" tooltip="" history="1" highlightClick="0" endSnd="0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 invalidUrl="" action="" tgtFrame="" tooltip="" history="1" highlightClick="0" endSnd="0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 invalidUrl="" action="" tgtFrame="" tooltip="" history="1" highlightClick="0" endSnd="0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 invalidUrl="" action="" tgtFrame="" tooltip="" history="1" highlightClick="0" endSnd="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 invalidUrl="" action="" tgtFrame="" tooltip="" history="1" highlightClick="0" endSnd="0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 invalidUrl="" action="" tgtFrame="" tooltip="" history="1" highlightClick="0" endSnd="0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 invalidUrl="" action="" tgtFrame="" tooltip="" history="1" highlightClick="0" endSnd="0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 invalidUrl="" action="" tgtFrame="" tooltip="" history="1" highlightClick="0" endSnd="0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4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5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6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fill="norm" stroke="1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31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32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33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grpSp>
        <p:nvGrpSpPr>
          <p:cNvPr id="644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fill="norm" stroke="1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/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501464" y="3314700"/>
            <a:ext cx="376617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15" invalidUrl="" action="" tgtFrame="" tooltip="" history="1" highlightClick="0" endSnd="0"/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2998449"/>
            <a:ext cx="575561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flipH="1" rot="5400000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49" name="Скругленный прямоугольник 7"/>
          <p:cNvSpPr/>
          <p:nvPr/>
        </p:nvSpPr>
        <p:spPr>
          <a:xfrm flipH="1" rot="5400000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50" name="Скругленный прямоугольник 85"/>
          <p:cNvSpPr/>
          <p:nvPr/>
        </p:nvSpPr>
        <p:spPr>
          <a:xfrm flipH="1" rot="5400000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51" name="Скругленный прямоугольник 86"/>
          <p:cNvSpPr/>
          <p:nvPr/>
        </p:nvSpPr>
        <p:spPr>
          <a:xfrm flipH="1" rot="5400000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52" name="Скругленный прямоугольник 88"/>
          <p:cNvSpPr/>
          <p:nvPr/>
        </p:nvSpPr>
        <p:spPr>
          <a:xfrm flipH="1" rot="5400000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53" name="Прямоугольник 80"/>
          <p:cNvSpPr/>
          <p:nvPr/>
        </p:nvSpPr>
        <p:spPr>
          <a:xfrm flipH="1" rot="5400000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4" name="Овал 4"/>
          <p:cNvSpPr/>
          <p:nvPr/>
        </p:nvSpPr>
        <p:spPr>
          <a:xfrm flipH="1" rot="5400000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5" name="Овал 81"/>
          <p:cNvSpPr/>
          <p:nvPr/>
        </p:nvSpPr>
        <p:spPr>
          <a:xfrm flipH="1" rot="5400000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6" name="Овал 82"/>
          <p:cNvSpPr/>
          <p:nvPr/>
        </p:nvSpPr>
        <p:spPr>
          <a:xfrm flipH="1" rot="5400000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7" name="Овал 83"/>
          <p:cNvSpPr/>
          <p:nvPr/>
        </p:nvSpPr>
        <p:spPr>
          <a:xfrm flipH="1" rot="5400000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grpSp>
        <p:nvGrpSpPr>
          <p:cNvPr id="664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flipH="1" rot="5400000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23" name="Овал 4"/>
          <p:cNvSpPr/>
          <p:nvPr/>
        </p:nvSpPr>
        <p:spPr>
          <a:xfrm flipH="1" rot="5400000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4" name="Овал 81"/>
          <p:cNvSpPr/>
          <p:nvPr/>
        </p:nvSpPr>
        <p:spPr>
          <a:xfrm flipH="1" rot="5400000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5" name="Овал 82"/>
          <p:cNvSpPr/>
          <p:nvPr/>
        </p:nvSpPr>
        <p:spPr>
          <a:xfrm flipH="1" rot="5400000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6" name="Овал 83"/>
          <p:cNvSpPr/>
          <p:nvPr/>
        </p:nvSpPr>
        <p:spPr>
          <a:xfrm flipH="1" rot="5400000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7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flipH="1" rot="5400000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33" name="Скругленный прямоугольник 88"/>
          <p:cNvSpPr/>
          <p:nvPr/>
        </p:nvSpPr>
        <p:spPr>
          <a:xfrm flipH="1" rot="5400000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34" name="Скругленный прямоугольник 88"/>
          <p:cNvSpPr/>
          <p:nvPr/>
        </p:nvSpPr>
        <p:spPr>
          <a:xfrm flipH="1" rot="5400000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35" name="Скругленный прямоугольник 88"/>
          <p:cNvSpPr/>
          <p:nvPr/>
        </p:nvSpPr>
        <p:spPr>
          <a:xfrm flipH="1" rot="5400000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36" name="Овал 83"/>
          <p:cNvSpPr/>
          <p:nvPr/>
        </p:nvSpPr>
        <p:spPr>
          <a:xfrm flipH="1" rot="5400000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7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flipH="1" rot="5400000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793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flipH="1" rot="5400000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96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800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337" sz="1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061950"/>
            <a:ext cx="665164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20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Age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0" grpId="1"/>
      <p:bldP build="whole" bldLvl="1" animBg="1" rev="0" advAuto="0" spid="821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825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BASE SYNTAX - RUN THROUGH </a:t>
              </a:r>
            </a:p>
          </p:txBody>
        </p:sp>
        <p:sp>
          <p:nvSpPr>
            <p:cNvPr id="826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 invalidUrl="" action="" tgtFrame="" tooltip="" history="1" highlightClick="0" endSnd="0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27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29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0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1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2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VARIABLE ASSIGNMENT</a:t>
            </a:r>
          </a:p>
        </p:txBody>
      </p:sp>
      <p:sp>
        <p:nvSpPr>
          <p:cNvPr id="833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4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READING AND WRITING DATA </a:t>
            </a:r>
          </a:p>
        </p:txBody>
      </p:sp>
      <p:pic>
        <p:nvPicPr>
          <p:cNvPr id="835" name="base-r.pdf" descr="base-r.pdf"/>
          <p:cNvPicPr>
            <a:picLocks noChangeAspect="1"/>
          </p:cNvPicPr>
          <p:nvPr/>
        </p:nvPicPr>
        <p:blipFill>
          <a:blip r:embed="rId3">
            <a:extLst/>
          </a:blip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1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36" name="base-r.pdf" descr="base-r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37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38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39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0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42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43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&gt; x &lt;- c(1.5, 2.6, 1.7, 3.2, 3.0, 2.9, …)</a:t>
            </a:r>
          </a:p>
        </p:txBody>
      </p:sp>
      <p:sp>
        <p:nvSpPr>
          <p:cNvPr id="844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845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&gt; x</a:t>
            </a:r>
          </a:p>
        </p:txBody>
      </p:sp>
      <p:sp>
        <p:nvSpPr>
          <p:cNvPr id="846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&gt; [1] 1.5  2.6  1.7  3.2  3.0  2.9 …</a:t>
            </a:r>
          </a:p>
        </p:txBody>
      </p:sp>
      <p:sp>
        <p:nvSpPr>
          <p:cNvPr id="847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848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9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DON’T USE</a:t>
            </a:r>
          </a:p>
        </p:txBody>
      </p:sp>
      <p:sp>
        <p:nvSpPr>
          <p:cNvPr id="850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852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base-r.pdf" descr="base-r.pdf"/>
          <p:cNvPicPr>
            <a:picLocks noChangeAspect="1"/>
          </p:cNvPicPr>
          <p:nvPr/>
        </p:nvPicPr>
        <p:blipFill>
          <a:blip r:embed="rId2">
            <a:extLst/>
          </a:blip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58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55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BASE SYNTAX - RUN THROUGH</a:t>
              </a:r>
            </a:p>
          </p:txBody>
        </p:sp>
        <p:sp>
          <p:nvSpPr>
            <p:cNvPr id="856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3" invalidUrl="" action="" tgtFrame="" tooltip="" history="1" highlightClick="0" endSnd="0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57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59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860" name="base-r.pdf" descr="base-r.pdf"/>
          <p:cNvPicPr>
            <a:picLocks noChangeAspect="1"/>
          </p:cNvPicPr>
          <p:nvPr/>
        </p:nvPicPr>
        <p:blipFill>
          <a:blip r:embed="rId4">
            <a:extLst/>
          </a:blip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1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62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CONDITIONS</a:t>
            </a:r>
          </a:p>
        </p:txBody>
      </p:sp>
      <p:pic>
        <p:nvPicPr>
          <p:cNvPr id="863" name="base-r.pdf" descr="base-r.pdf"/>
          <p:cNvPicPr>
            <a:picLocks noChangeAspect="1"/>
          </p:cNvPicPr>
          <p:nvPr/>
        </p:nvPicPr>
        <p:blipFill>
          <a:blip r:embed="rId4">
            <a:extLst/>
          </a:blip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fill="norm" stroke="1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4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65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SELECTING ELEMENTS</a:t>
            </a:r>
          </a:p>
        </p:txBody>
      </p:sp>
      <p:sp>
        <p:nvSpPr>
          <p:cNvPr id="866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67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R-BASE FUNCTIONS</a:t>
            </a:r>
          </a:p>
        </p:txBody>
      </p:sp>
      <p:sp>
        <p:nvSpPr>
          <p:cNvPr id="868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71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72" name="1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876" name="Group"/>
          <p:cNvGrpSpPr/>
          <p:nvPr/>
        </p:nvGrpSpPr>
        <p:grpSpPr>
          <a:xfrm>
            <a:off x="7597475" y="1016314"/>
            <a:ext cx="9176350" cy="2407791"/>
            <a:chOff x="97444" y="0"/>
            <a:chExt cx="9176349" cy="2407789"/>
          </a:xfrm>
        </p:grpSpPr>
        <p:sp>
          <p:nvSpPr>
            <p:cNvPr id="873" name="BASE R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BASE R CHEAT SHEET </a:t>
              </a:r>
            </a:p>
          </p:txBody>
        </p:sp>
        <p:sp>
          <p:nvSpPr>
            <p:cNvPr id="874" name="https://www.rstudio.com/wp-content/uploads/2016/10/r-cheat-sheet-3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https://www.rstudio.com/wp-content/uploads/2016/10/r-cheat-sheet-3.pdf</a:t>
              </a:r>
            </a:p>
          </p:txBody>
        </p:sp>
        <p:sp>
          <p:nvSpPr>
            <p:cNvPr id="875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77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78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79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80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81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82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83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84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85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Read in data:</a:t>
            </a:r>
          </a:p>
        </p:txBody>
      </p:sp>
      <p:sp>
        <p:nvSpPr>
          <p:cNvPr id="886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87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Overview:</a:t>
            </a:r>
          </a:p>
        </p:txBody>
      </p:sp>
      <p:sp>
        <p:nvSpPr>
          <p:cNvPr id="888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Basics:</a:t>
            </a:r>
          </a:p>
        </p:txBody>
      </p:sp>
      <p:sp>
        <p:nvSpPr>
          <p:cNvPr id="889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Is/As type:</a:t>
            </a:r>
          </a:p>
        </p:txBody>
      </p:sp>
      <p:sp>
        <p:nvSpPr>
          <p:cNvPr id="890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Plots:</a:t>
            </a:r>
          </a:p>
        </p:txBody>
      </p:sp>
      <p:sp>
        <p:nvSpPr>
          <p:cNvPr id="891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92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93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94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read.xlsx('name.xlsx'), read.delim('name.txt', sep ='\t') read.csv('name.csv', sep=';')</a:t>
            </a:r>
          </a:p>
        </p:txBody>
      </p:sp>
      <p:sp>
        <p:nvSpPr>
          <p:cNvPr id="895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96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CHUNK OPTIONS</a:t>
            </a:r>
          </a:p>
        </p:txBody>
      </p:sp>
      <p:sp>
        <p:nvSpPr>
          <p:cNvPr id="897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898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99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STRUCTURES &amp; OVERVIEW </a:t>
            </a:r>
          </a:p>
        </p:txBody>
      </p:sp>
      <p:sp>
        <p:nvSpPr>
          <p:cNvPr id="900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1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Make Data:</a:t>
            </a:r>
          </a:p>
        </p:txBody>
      </p:sp>
      <p:sp>
        <p:nvSpPr>
          <p:cNvPr id="902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Strings:</a:t>
            </a:r>
          </a:p>
        </p:txBody>
      </p:sp>
      <p:sp>
        <p:nvSpPr>
          <p:cNvPr id="903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04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Other:</a:t>
            </a:r>
          </a:p>
        </p:txBody>
      </p:sp>
      <p:sp>
        <p:nvSpPr>
          <p:cNvPr id="905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7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TYPES &amp; STRINGS</a:t>
            </a:r>
          </a:p>
        </p:txBody>
      </p:sp>
      <p:sp>
        <p:nvSpPr>
          <p:cNvPr id="908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9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roup"/>
          <p:cNvGrpSpPr/>
          <p:nvPr/>
        </p:nvGrpSpPr>
        <p:grpSpPr>
          <a:xfrm>
            <a:off x="1419894" y="1524000"/>
            <a:ext cx="9486170" cy="3475977"/>
            <a:chOff x="25400" y="0"/>
            <a:chExt cx="9486169" cy="3475976"/>
          </a:xfrm>
        </p:grpSpPr>
        <p:sp>
          <p:nvSpPr>
            <p:cNvPr id="911" name="GETTING HELP"/>
            <p:cNvSpPr txBox="1"/>
            <p:nvPr/>
          </p:nvSpPr>
          <p:spPr>
            <a:xfrm>
              <a:off x="2540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12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913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919" name="Группа 174"/>
          <p:cNvGrpSpPr/>
          <p:nvPr/>
        </p:nvGrpSpPr>
        <p:grpSpPr>
          <a:xfrm>
            <a:off x="14651587" y="1546791"/>
            <a:ext cx="8936337" cy="9354150"/>
            <a:chOff x="0" y="-215828"/>
            <a:chExt cx="8936335" cy="9354149"/>
          </a:xfrm>
        </p:grpSpPr>
        <p:sp>
          <p:nvSpPr>
            <p:cNvPr id="915" name="Полилиния 183"/>
            <p:cNvSpPr/>
            <p:nvPr/>
          </p:nvSpPr>
          <p:spPr>
            <a:xfrm>
              <a:off x="0" y="4285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918" name="Группа 184"/>
            <p:cNvGrpSpPr/>
            <p:nvPr/>
          </p:nvGrpSpPr>
          <p:grpSpPr>
            <a:xfrm>
              <a:off x="0" y="-215829"/>
              <a:ext cx="3185277" cy="3176606"/>
              <a:chOff x="0" y="-215828"/>
              <a:chExt cx="3185276" cy="3176605"/>
            </a:xfrm>
          </p:grpSpPr>
          <p:sp>
            <p:nvSpPr>
              <p:cNvPr id="916" name="Прямоугольник 8"/>
              <p:cNvSpPr/>
              <p:nvPr/>
            </p:nvSpPr>
            <p:spPr>
              <a:xfrm rot="16200000">
                <a:off x="114392" y="-110108"/>
                <a:ext cx="2956492" cy="3185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b="1" sz="9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7" name="Заголовок 2"/>
              <p:cNvSpPr/>
              <p:nvPr/>
            </p:nvSpPr>
            <p:spPr>
              <a:xfrm rot="18900000">
                <a:off x="764878" y="182469"/>
                <a:ext cx="1655520" cy="127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b="1" sz="4200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/>
                <a:r>
                  <a:t>02</a:t>
                </a:r>
              </a:p>
            </p:txBody>
          </p:sp>
        </p:grpSp>
      </p:grpSp>
      <p:grpSp>
        <p:nvGrpSpPr>
          <p:cNvPr id="924" name="Группа 174"/>
          <p:cNvGrpSpPr/>
          <p:nvPr/>
        </p:nvGrpSpPr>
        <p:grpSpPr>
          <a:xfrm>
            <a:off x="7573142" y="1760456"/>
            <a:ext cx="6900194" cy="9140485"/>
            <a:chOff x="-81980" y="-2164"/>
            <a:chExt cx="6900192" cy="9140484"/>
          </a:xfrm>
        </p:grpSpPr>
        <p:sp>
          <p:nvSpPr>
            <p:cNvPr id="920" name="Полилиния 183"/>
            <p:cNvSpPr/>
            <p:nvPr/>
          </p:nvSpPr>
          <p:spPr>
            <a:xfrm>
              <a:off x="0" y="4285"/>
              <a:ext cx="6818212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923" name="Группа 184"/>
            <p:cNvGrpSpPr/>
            <p:nvPr/>
          </p:nvGrpSpPr>
          <p:grpSpPr>
            <a:xfrm>
              <a:off x="-81981" y="-2165"/>
              <a:ext cx="2577666" cy="2647477"/>
              <a:chOff x="-83369" y="3837"/>
              <a:chExt cx="2577665" cy="2647475"/>
            </a:xfrm>
          </p:grpSpPr>
          <p:sp>
            <p:nvSpPr>
              <p:cNvPr id="921" name="Прямоугольник 8"/>
              <p:cNvSpPr/>
              <p:nvPr/>
            </p:nvSpPr>
            <p:spPr>
              <a:xfrm rot="16200000">
                <a:off x="-76591" y="80427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b="1" sz="9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22" name="Заголовок 2"/>
              <p:cNvSpPr/>
              <p:nvPr/>
            </p:nvSpPr>
            <p:spPr>
              <a:xfrm rot="18900000">
                <a:off x="89201" y="491449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b="1" sz="4200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</p:grpSp>
      <p:grpSp>
        <p:nvGrpSpPr>
          <p:cNvPr id="927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25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926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928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29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37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0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fill="norm" stroke="1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31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fill="norm" stroke="1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32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33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fill="norm" stroke="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34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fill="norm" stroke="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35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36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</p:grpSp>
      <p:sp>
        <p:nvSpPr>
          <p:cNvPr id="938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939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 startAt="1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0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1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 startAt="1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 invalidUrl="" action="" tgtFrame="" tooltip="" history="1" highlightClick="0" endSnd="0"/>
              </a:rPr>
              <a:t>https://rstudio.com/resources/cheatsheets/</a:t>
            </a:r>
            <a:r>
              <a:t> </a:t>
            </a:r>
          </a:p>
          <a:p>
            <a:pPr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4"/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42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GETTING HELP</a:t>
            </a:r>
          </a:p>
        </p:txBody>
      </p:sp>
      <p:pic>
        <p:nvPicPr>
          <p:cNvPr id="943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44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 startAt="1"/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2"/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4" grpId="2"/>
      <p:bldP build="whole" bldLvl="1" animBg="1" rev="0" advAuto="0" spid="94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  <a:extLst/>
          </a:blip>
          <a:srcRect l="0" t="105" r="2318" b="954"/>
          <a:stretch>
            <a:fillRect/>
          </a:stretch>
        </p:blipFill>
        <p:spPr>
          <a:xfrm rot="16200000">
            <a:off x="15126968" y="4523963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12177" y="-38586"/>
            <a:ext cx="21156717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" name="Rectangle"/>
          <p:cNvSpPr/>
          <p:nvPr/>
        </p:nvSpPr>
        <p:spPr>
          <a:xfrm>
            <a:off x="44346" y="5365089"/>
            <a:ext cx="12431958" cy="35488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2222428" y="5813414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Courses &amp; Workshops, Seminars, etc.</a:t>
            </a:r>
            <a:endParaRPr b="1"/>
          </a:p>
          <a:p>
            <a:pPr>
              <a:lnSpc>
                <a:spcPct val="120000"/>
              </a:lnSpc>
              <a:buSzPct val="100000"/>
              <a:buChar char="•"/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Health DS Consultations</a:t>
            </a:r>
          </a:p>
          <a:p>
            <a:pPr>
              <a:lnSpc>
                <a:spcPct val="120000"/>
              </a:lnSpc>
              <a:buSzPct val="100000"/>
              <a:buChar char="•"/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Research</a:t>
            </a:r>
          </a:p>
          <a:p>
            <a:pPr>
              <a:lnSpc>
                <a:spcPct val="120000"/>
              </a:lnSpc>
              <a:buSzPct val="100000"/>
              <a:buChar char="•"/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Matchmaking</a:t>
            </a:r>
          </a:p>
          <a:p>
            <a:pPr>
              <a:lnSpc>
                <a:spcPct val="120000"/>
              </a:lnSpc>
              <a:buSzPct val="100000"/>
              <a:buChar char="•"/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Supervision</a:t>
            </a:r>
          </a:p>
        </p:txBody>
      </p:sp>
      <p:sp>
        <p:nvSpPr>
          <p:cNvPr id="98" name="Thilde Terkelsen 1"/>
          <p:cNvSpPr txBox="1"/>
          <p:nvPr/>
        </p:nvSpPr>
        <p:spPr>
          <a:xfrm>
            <a:off x="13599379" y="4245362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376010" y="3530218"/>
            <a:ext cx="1110664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Center for Health Data Science (HeaDS) - </a:t>
            </a:r>
            <a:r>
              <a:rPr u="sng">
                <a:hlinkClick r:id="rId4" invalidUrl="" action="" tgtFrame="" tooltip="" history="1" highlightClick="0" endSnd="0"/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SUND Center, which includes a KU data lab</a:t>
            </a:r>
          </a:p>
        </p:txBody>
      </p:sp>
      <p:sp>
        <p:nvSpPr>
          <p:cNvPr id="100" name="Tugce Karaderi 1"/>
          <p:cNvSpPr txBox="1"/>
          <p:nvPr/>
        </p:nvSpPr>
        <p:spPr>
          <a:xfrm>
            <a:off x="13651191" y="8001619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1" name="Diana Andrejeva 1"/>
          <p:cNvSpPr txBox="1"/>
          <p:nvPr/>
        </p:nvSpPr>
        <p:spPr>
          <a:xfrm>
            <a:off x="17532753" y="4245362"/>
            <a:ext cx="2868365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Diana Andrejeva </a:t>
            </a:r>
            <a:r>
              <a:rPr baseline="31999"/>
              <a:t>1</a:t>
            </a:r>
          </a:p>
        </p:txBody>
      </p:sp>
      <p:sp>
        <p:nvSpPr>
          <p:cNvPr id="102" name="Adrija Kalvisa 2"/>
          <p:cNvSpPr txBox="1"/>
          <p:nvPr/>
        </p:nvSpPr>
        <p:spPr>
          <a:xfrm>
            <a:off x="17732647" y="11961312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t>Adrija Kalvisa </a:t>
            </a:r>
            <a:r>
              <a:rPr baseline="31999"/>
              <a:t>2</a:t>
            </a:r>
            <a:r>
              <a:rPr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334288" y="9753982"/>
            <a:ext cx="1119009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 ReNEW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 Data Science Laboratory (DSL) - </a:t>
            </a:r>
            <a:r>
              <a:rPr u="sng">
                <a:hlinkClick r:id="rId5" invalidUrl="" action="" tgtFrame="" tooltip="" history="1" highlightClick="0" endSnd="0"/>
              </a:rPr>
              <a:t>https://datalab.science.ku.dk/</a:t>
            </a:r>
            <a:r>
              <a:t> </a:t>
            </a:r>
          </a:p>
        </p:txBody>
      </p:sp>
      <p:sp>
        <p:nvSpPr>
          <p:cNvPr id="104" name="Circle"/>
          <p:cNvSpPr/>
          <p:nvPr/>
        </p:nvSpPr>
        <p:spPr>
          <a:xfrm>
            <a:off x="13679661" y="52596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5" name="Henrike Zschach 1"/>
          <p:cNvSpPr txBox="1"/>
          <p:nvPr/>
        </p:nvSpPr>
        <p:spPr>
          <a:xfrm>
            <a:off x="17448034" y="8001619"/>
            <a:ext cx="2845669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Henrike Zschach </a:t>
            </a:r>
            <a:r>
              <a:rPr baseline="31999"/>
              <a:t>1</a:t>
            </a:r>
          </a:p>
        </p:txBody>
      </p:sp>
      <p:sp>
        <p:nvSpPr>
          <p:cNvPr id="106" name="Circle"/>
          <p:cNvSpPr/>
          <p:nvPr/>
        </p:nvSpPr>
        <p:spPr>
          <a:xfrm>
            <a:off x="17589500" y="52466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7" name="1"/>
          <p:cNvSpPr txBox="1"/>
          <p:nvPr/>
        </p:nvSpPr>
        <p:spPr>
          <a:xfrm>
            <a:off x="367608" y="13002347"/>
            <a:ext cx="3629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8" t="238" r="475" b="232"/>
          <a:stretch>
            <a:fillRect/>
          </a:stretch>
        </p:blipFill>
        <p:spPr>
          <a:xfrm>
            <a:off x="17770270" y="9338762"/>
            <a:ext cx="2393330" cy="239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fill="norm" stroke="1" extrusionOk="0">
                <a:moveTo>
                  <a:pt x="10293" y="0"/>
                </a:moveTo>
                <a:cubicBezTo>
                  <a:pt x="7657" y="0"/>
                  <a:pt x="5020" y="1005"/>
                  <a:pt x="3009" y="3015"/>
                </a:cubicBezTo>
                <a:cubicBezTo>
                  <a:pt x="1033" y="4990"/>
                  <a:pt x="35" y="7567"/>
                  <a:pt x="0" y="10155"/>
                </a:cubicBezTo>
                <a:lnTo>
                  <a:pt x="0" y="10435"/>
                </a:lnTo>
                <a:cubicBezTo>
                  <a:pt x="35" y="13024"/>
                  <a:pt x="1033" y="15604"/>
                  <a:pt x="3009" y="17579"/>
                </a:cubicBezTo>
                <a:cubicBezTo>
                  <a:pt x="7031" y="21600"/>
                  <a:pt x="13555" y="21600"/>
                  <a:pt x="17577" y="17579"/>
                </a:cubicBezTo>
                <a:cubicBezTo>
                  <a:pt x="21600" y="13558"/>
                  <a:pt x="21600" y="7036"/>
                  <a:pt x="17577" y="3015"/>
                </a:cubicBezTo>
                <a:cubicBezTo>
                  <a:pt x="15566" y="1005"/>
                  <a:pt x="12929" y="0"/>
                  <a:pt x="1029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7">
            <a:extLst/>
          </a:blip>
          <a:srcRect l="30984" t="1106" r="15069" b="0"/>
          <a:stretch>
            <a:fillRect/>
          </a:stretch>
        </p:blipFill>
        <p:spPr>
          <a:xfrm>
            <a:off x="13679558" y="5264251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0" name="Andrejeva_1100x600_Site_crop.png" descr="Andrejeva_1100x600_Site_crop.png"/>
          <p:cNvPicPr>
            <a:picLocks noChangeAspect="1"/>
          </p:cNvPicPr>
          <p:nvPr/>
        </p:nvPicPr>
        <p:blipFill>
          <a:blip r:embed="rId8">
            <a:extLst/>
          </a:blip>
          <a:srcRect l="35028" t="2185" r="12134" b="948"/>
          <a:stretch>
            <a:fillRect/>
          </a:stretch>
        </p:blipFill>
        <p:spPr>
          <a:xfrm>
            <a:off x="17589397" y="1525027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1" name="Zschach_1100x600_Site_crop.png" descr="Zschach_1100x600_Site_crop.png"/>
          <p:cNvPicPr>
            <a:picLocks noChangeAspect="1"/>
          </p:cNvPicPr>
          <p:nvPr/>
        </p:nvPicPr>
        <p:blipFill>
          <a:blip r:embed="rId9">
            <a:extLst/>
          </a:blip>
          <a:srcRect l="23580" t="3965" r="33724" b="17764"/>
          <a:stretch>
            <a:fillRect/>
          </a:stretch>
        </p:blipFill>
        <p:spPr>
          <a:xfrm>
            <a:off x="17589397" y="5246604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10">
            <a:extLst/>
          </a:blip>
          <a:srcRect l="33891" t="510" r="13687" b="3389"/>
          <a:stretch>
            <a:fillRect/>
          </a:stretch>
        </p:blipFill>
        <p:spPr>
          <a:xfrm>
            <a:off x="13679558" y="1525027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fill="norm" stroke="1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fill="norm" stroke="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3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C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11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i="1" sz="2100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660095" y="978897"/>
            <a:ext cx="7912474" cy="11758206"/>
            <a:chOff x="-76834" y="0"/>
            <a:chExt cx="7912473" cy="11758204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6647" t="52361" r="66846" b="0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6663" t="52165" r="16729" b="0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3396" t="52133" r="0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3396" t="4125" r="0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71973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https://www.tidyverse.org/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0" dist="63500" dir="540000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b="1" sz="2900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Remember what tidyverse is made for!</a:t>
              </a:r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CONSIDERATIONSS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4000">
                  <a:solidFill>
                    <a:srgbClr val="93B08E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fill="norm" stroke="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flipH="1" rot="10800000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fill="norm" stroke="1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fill="norm" stroke="1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8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9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11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12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15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19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</a:p>
            <a:p>
              <a:pPr algn="ctr">
                <a:defRPr i="1" sz="29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https://www.tidyverse.org/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Documentation (e.g. enter </a:t>
            </a:r>
            <a:r>
              <a: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?dplyr::filter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also helps to google “</a:t>
            </a:r>
            <a:r>
              <a:rPr i="1"/>
              <a:t>tidyverse + whatever_you_want_to_do”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i="1"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b="1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b="1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26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b="1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b="1" sz="2400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400"/>
              <a:t>mutate(new_name = f(column))</a:t>
            </a:r>
            <a:endParaRPr b="0" sz="2400"/>
          </a:p>
          <a:p>
            <a:pPr defTabSz="457200">
              <a:defRPr b="1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b="1"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b="0" sz="240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b="0"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sz="2300"/>
              <a:t>Any arithmetic or logical operations, </a:t>
            </a:r>
            <a:r>
              <a:rPr b="0" sz="2400"/>
              <a:t>between(), near()</a:t>
            </a:r>
            <a:endParaRPr b="0" sz="240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0" cy="7531377"/>
            <a:chOff x="0" y="12699"/>
            <a:chExt cx="13194018" cy="7531375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4" cy="7531377"/>
              <a:chOff x="0" y="12699"/>
              <a:chExt cx="10493203" cy="7531376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fill="norm" stroke="1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fill="norm" stroke="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659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1635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96" name="Group"/>
          <p:cNvGrpSpPr/>
          <p:nvPr/>
        </p:nvGrpSpPr>
        <p:grpSpPr>
          <a:xfrm>
            <a:off x="8509365" y="1528233"/>
            <a:ext cx="11670592" cy="3450578"/>
            <a:chOff x="0" y="25400"/>
            <a:chExt cx="11670591" cy="3450576"/>
          </a:xfrm>
        </p:grpSpPr>
        <p:sp>
          <p:nvSpPr>
            <p:cNvPr id="1193" name="REPRODUCIBILITY IN R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REPRODUCIBILITY IN R</a:t>
              </a:r>
            </a:p>
          </p:txBody>
        </p:sp>
        <p:sp>
          <p:nvSpPr>
            <p:cNvPr id="1194" name="https://github.com/aaronpeikert/reproducible-research"/>
            <p:cNvSpPr txBox="1"/>
            <p:nvPr/>
          </p:nvSpPr>
          <p:spPr>
            <a:xfrm>
              <a:off x="2127580" y="2540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https://github.com/aaronpeikert/reproducible-research</a:t>
              </a:r>
            </a:p>
          </p:txBody>
        </p:sp>
        <p:sp>
          <p:nvSpPr>
            <p:cNvPr id="1195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214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197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REPRODUCIBLE ANALYSIS</a:t>
              </a:r>
            </a:p>
          </p:txBody>
        </p:sp>
        <p:sp>
          <p:nvSpPr>
            <p:cNvPr id="1198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Required for publication in journals</a:t>
              </a:r>
            </a:p>
          </p:txBody>
        </p:sp>
        <p:grpSp>
          <p:nvGrpSpPr>
            <p:cNvPr id="1206" name="Group"/>
            <p:cNvGrpSpPr/>
            <p:nvPr/>
          </p:nvGrpSpPr>
          <p:grpSpPr>
            <a:xfrm>
              <a:off x="28366" y="1082405"/>
              <a:ext cx="1326000" cy="5838883"/>
              <a:chOff x="0" y="-50799"/>
              <a:chExt cx="1325999" cy="5838882"/>
            </a:xfrm>
          </p:grpSpPr>
          <p:sp>
            <p:nvSpPr>
              <p:cNvPr id="1199" name="Oval 33"/>
              <p:cNvSpPr/>
              <p:nvPr/>
            </p:nvSpPr>
            <p:spPr>
              <a:xfrm>
                <a:off x="434671" y="15999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00" name="Oval 34"/>
              <p:cNvSpPr/>
              <p:nvPr/>
            </p:nvSpPr>
            <p:spPr>
              <a:xfrm>
                <a:off x="435897" y="3250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01" name="Oval 35"/>
              <p:cNvSpPr/>
              <p:nvPr/>
            </p:nvSpPr>
            <p:spPr>
              <a:xfrm>
                <a:off x="0" y="-5080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02" name="Freeform 40"/>
              <p:cNvSpPr/>
              <p:nvPr/>
            </p:nvSpPr>
            <p:spPr>
              <a:xfrm>
                <a:off x="601886" y="4192877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fill="norm" stroke="1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03" name="Oval 34"/>
              <p:cNvSpPr/>
              <p:nvPr/>
            </p:nvSpPr>
            <p:spPr>
              <a:xfrm>
                <a:off x="0" y="4901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04" name="Freeform 40"/>
              <p:cNvSpPr/>
              <p:nvPr/>
            </p:nvSpPr>
            <p:spPr>
              <a:xfrm flipH="1" rot="10800000">
                <a:off x="601886" y="8804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fill="norm" stroke="1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05" name="Freeform 40"/>
              <p:cNvSpPr/>
              <p:nvPr/>
            </p:nvSpPr>
            <p:spPr>
              <a:xfrm rot="20460000">
                <a:off x="826252" y="25309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fill="norm" stroke="1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1207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Perform an analysis multiple times </a:t>
              </a:r>
            </a:p>
          </p:txBody>
        </p:sp>
        <p:sp>
          <p:nvSpPr>
            <p:cNvPr id="1208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Sharing code with collaborators  </a:t>
              </a:r>
            </a:p>
          </p:txBody>
        </p:sp>
        <p:sp>
          <p:nvSpPr>
            <p:cNvPr id="1209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Salvage older code in case of mistakes</a:t>
              </a:r>
            </a:p>
          </p:txBody>
        </p:sp>
        <p:sp>
          <p:nvSpPr>
            <p:cNvPr id="1210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1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2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3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215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1240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216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7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8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9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0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1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GITHUB</a:t>
              </a:r>
            </a:p>
          </p:txBody>
        </p:sp>
        <p:sp>
          <p:nvSpPr>
            <p:cNvPr id="1222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5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DOCKER</a:t>
              </a:r>
            </a:p>
          </p:txBody>
        </p:sp>
        <p:sp>
          <p:nvSpPr>
            <p:cNvPr id="1223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COMMENTED SCRIPT</a:t>
              </a:r>
            </a:p>
          </p:txBody>
        </p:sp>
        <p:sp>
          <p:nvSpPr>
            <p:cNvPr id="1224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RMARKDOWN</a:t>
              </a:r>
            </a:p>
          </p:txBody>
        </p:sp>
        <p:sp>
          <p:nvSpPr>
            <p:cNvPr id="1225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REPRODUCIBILITY</a:t>
              </a:r>
            </a:p>
          </p:txBody>
        </p:sp>
        <p:sp>
          <p:nvSpPr>
            <p:cNvPr id="1226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Recall your own code</a:t>
              </a:r>
            </a:p>
          </p:txBody>
        </p:sp>
        <p:sp>
          <p:nvSpPr>
            <p:cNvPr id="1227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28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29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30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31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Flexible report making</a:t>
              </a:r>
            </a:p>
          </p:txBody>
        </p:sp>
        <p:sp>
          <p:nvSpPr>
            <p:cNvPr id="1232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Sharing &amp; version control</a:t>
              </a:r>
            </a:p>
          </p:txBody>
        </p:sp>
        <p:sp>
          <p:nvSpPr>
            <p:cNvPr id="1233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environment control</a:t>
              </a:r>
            </a:p>
          </p:txBody>
        </p:sp>
        <p:sp>
          <p:nvSpPr>
            <p:cNvPr id="1234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243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236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7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8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9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241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42" name="2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0" grpId="1"/>
      <p:bldP build="whole" bldLvl="1" animBg="1" rev="0" advAuto="0" spid="1214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49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246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SCRIPT &amp; RMARKDOWN</a:t>
              </a:r>
            </a:p>
          </p:txBody>
        </p:sp>
        <p:sp>
          <p:nvSpPr>
            <p:cNvPr id="1247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https://www.markdowntutorial.com/</a:t>
              </a:r>
            </a:p>
          </p:txBody>
        </p:sp>
        <p:sp>
          <p:nvSpPr>
            <p:cNvPr id="1248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260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250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251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252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53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54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55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256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57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58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259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</p:grpSp>
      <p:sp>
        <p:nvSpPr>
          <p:cNvPr id="1261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75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264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262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63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fill="norm" stroke="1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1265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.Rmd SCRIPT</a:t>
              </a:r>
            </a:p>
          </p:txBody>
        </p:sp>
        <p:sp>
          <p:nvSpPr>
            <p:cNvPr id="1266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67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68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69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270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USE FOR</a:t>
              </a:r>
            </a:p>
          </p:txBody>
        </p:sp>
        <p:sp>
          <p:nvSpPr>
            <p:cNvPr id="1271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HOW TO</a:t>
              </a:r>
            </a:p>
          </p:txBody>
        </p:sp>
        <p:sp>
          <p:nvSpPr>
            <p:cNvPr id="1272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273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74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289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278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276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77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fill="norm" stroke="1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1279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.R SCRIPT</a:t>
              </a:r>
            </a:p>
          </p:txBody>
        </p:sp>
        <p:sp>
          <p:nvSpPr>
            <p:cNvPr id="1280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1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2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3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284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USE FOR</a:t>
              </a:r>
            </a:p>
          </p:txBody>
        </p:sp>
        <p:sp>
          <p:nvSpPr>
            <p:cNvPr id="1285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6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7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288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HOW TO</a:t>
              </a:r>
            </a:p>
          </p:txBody>
        </p:sp>
      </p:grpSp>
      <p:sp>
        <p:nvSpPr>
          <p:cNvPr id="1290" name="2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5" grpId="2"/>
      <p:bldP build="whole" bldLvl="1" animBg="1" rev="0" advAuto="0" spid="128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93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REPRODUCIBLE ANALYSIS</a:t>
            </a:r>
          </a:p>
        </p:txBody>
      </p:sp>
      <p:grpSp>
        <p:nvGrpSpPr>
          <p:cNvPr id="1298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294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5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296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301" r="0" b="0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7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302" name="Group"/>
          <p:cNvGrpSpPr/>
          <p:nvPr/>
        </p:nvGrpSpPr>
        <p:grpSpPr>
          <a:xfrm>
            <a:off x="1985798" y="854335"/>
            <a:ext cx="9486170" cy="3476188"/>
            <a:chOff x="0" y="-210"/>
            <a:chExt cx="9486169" cy="3476187"/>
          </a:xfrm>
        </p:grpSpPr>
        <p:sp>
          <p:nvSpPr>
            <p:cNvPr id="1299" name="RMARKDOWN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RMARKDOWN</a:t>
              </a:r>
            </a:p>
          </p:txBody>
        </p:sp>
        <p:sp>
          <p:nvSpPr>
            <p:cNvPr id="1300" name="https://www.markdowntutorial.com/"/>
            <p:cNvSpPr txBox="1"/>
            <p:nvPr/>
          </p:nvSpPr>
          <p:spPr>
            <a:xfrm>
              <a:off x="1331713" y="-211"/>
              <a:ext cx="6471696" cy="436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https://www.markdowntutorial.com/</a:t>
              </a:r>
            </a:p>
          </p:txBody>
        </p:sp>
        <p:sp>
          <p:nvSpPr>
            <p:cNvPr id="1301" name="Line"/>
            <p:cNvSpPr/>
            <p:nvPr/>
          </p:nvSpPr>
          <p:spPr>
            <a:xfrm>
              <a:off x="111502" y="218268"/>
              <a:ext cx="87311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303" name="Rounded Rectangle"/>
          <p:cNvSpPr/>
          <p:nvPr/>
        </p:nvSpPr>
        <p:spPr>
          <a:xfrm>
            <a:off x="4832350" y="3720771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04" name="2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307" name="Group"/>
          <p:cNvGrpSpPr/>
          <p:nvPr/>
        </p:nvGrpSpPr>
        <p:grpSpPr>
          <a:xfrm>
            <a:off x="10749115" y="1759541"/>
            <a:ext cx="4054573" cy="1373519"/>
            <a:chOff x="0" y="0"/>
            <a:chExt cx="4054571" cy="1373517"/>
          </a:xfrm>
        </p:grpSpPr>
        <p:sp>
          <p:nvSpPr>
            <p:cNvPr id="1308" name="Connection Line"/>
            <p:cNvSpPr/>
            <p:nvPr/>
          </p:nvSpPr>
          <p:spPr>
            <a:xfrm>
              <a:off x="0" y="-1"/>
              <a:ext cx="3987921" cy="130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fill="norm" stroke="1" extrusionOk="0">
                  <a:moveTo>
                    <a:pt x="0" y="15795"/>
                  </a:moveTo>
                  <a:cubicBezTo>
                    <a:pt x="2146" y="-5399"/>
                    <a:pt x="9346" y="-5264"/>
                    <a:pt x="21600" y="16201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309" name="Connection Line"/>
            <p:cNvSpPr/>
            <p:nvPr/>
          </p:nvSpPr>
          <p:spPr>
            <a:xfrm>
              <a:off x="3428906" y="776130"/>
              <a:ext cx="625666" cy="597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39" h="17319" fill="norm" stroke="1" extrusionOk="0">
                  <a:moveTo>
                    <a:pt x="10565" y="0"/>
                  </a:moveTo>
                  <a:cubicBezTo>
                    <a:pt x="21600" y="17222"/>
                    <a:pt x="18078" y="21600"/>
                    <a:pt x="0" y="13134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12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3" name="2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317" name="Group"/>
          <p:cNvGrpSpPr/>
          <p:nvPr/>
        </p:nvGrpSpPr>
        <p:grpSpPr>
          <a:xfrm>
            <a:off x="7296486" y="1119252"/>
            <a:ext cx="10309241" cy="2311737"/>
            <a:chOff x="88391" y="0"/>
            <a:chExt cx="10309239" cy="2311735"/>
          </a:xfrm>
        </p:grpSpPr>
        <p:sp>
          <p:nvSpPr>
            <p:cNvPr id="1314" name="RMARKDOWN CHEAT SHEET"/>
            <p:cNvSpPr txBox="1"/>
            <p:nvPr/>
          </p:nvSpPr>
          <p:spPr>
            <a:xfrm>
              <a:off x="1447799" y="1194407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RMARKDOWN CHEAT SHEET </a:t>
              </a:r>
            </a:p>
          </p:txBody>
        </p:sp>
        <p:sp>
          <p:nvSpPr>
            <p:cNvPr id="1315" name="https://rstudio.com/wp-content/uploads/2016/03/rmarkdown-cheatsheet-2.0.pdf"/>
            <p:cNvSpPr txBox="1"/>
            <p:nvPr/>
          </p:nvSpPr>
          <p:spPr>
            <a:xfrm>
              <a:off x="1686609" y="-1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https://rstudio.com/wp-content/uploads/2016/03/rmarkdown-cheatsheet-2.0.pdf</a:t>
              </a:r>
            </a:p>
          </p:txBody>
        </p:sp>
        <p:sp>
          <p:nvSpPr>
            <p:cNvPr id="1316" name="Line"/>
            <p:cNvSpPr/>
            <p:nvPr/>
          </p:nvSpPr>
          <p:spPr>
            <a:xfrm>
              <a:off x="88391" y="173029"/>
              <a:ext cx="135184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318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319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320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321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22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23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Begin .Rmd:</a:t>
            </a:r>
          </a:p>
        </p:txBody>
      </p:sp>
      <p:sp>
        <p:nvSpPr>
          <p:cNvPr id="1324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Code Chunk:</a:t>
            </a:r>
          </a:p>
        </p:txBody>
      </p:sp>
      <p:sp>
        <p:nvSpPr>
          <p:cNvPr id="1325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326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Figure Options:</a:t>
            </a:r>
          </a:p>
        </p:txBody>
      </p:sp>
      <p:sp>
        <p:nvSpPr>
          <p:cNvPr id="1327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Code Options:</a:t>
            </a:r>
          </a:p>
        </p:txBody>
      </p:sp>
      <p:sp>
        <p:nvSpPr>
          <p:cNvPr id="1328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Header:</a:t>
            </a:r>
          </a:p>
        </p:txBody>
      </p:sp>
      <p:sp>
        <p:nvSpPr>
          <p:cNvPr id="1329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30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31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32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CHUNK OPTIONS</a:t>
            </a:r>
          </a:p>
        </p:txBody>
      </p:sp>
      <p:sp>
        <p:nvSpPr>
          <p:cNvPr id="1333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334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5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6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Global Option:</a:t>
            </a:r>
          </a:p>
        </p:txBody>
      </p:sp>
      <p:sp>
        <p:nvSpPr>
          <p:cNvPr id="1337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38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339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340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341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342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343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Text:</a:t>
            </a:r>
          </a:p>
        </p:txBody>
      </p:sp>
      <p:sp>
        <p:nvSpPr>
          <p:cNvPr id="1344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Lists:</a:t>
            </a:r>
          </a:p>
        </p:txBody>
      </p:sp>
      <p:sp>
        <p:nvSpPr>
          <p:cNvPr id="1345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 startAt="1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lvl="1" marL="1352020" indent="-463020">
              <a:buSzPct val="100000"/>
              <a:buAutoNum type="arabicPeriod" startAt="1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346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47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353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EXERCISE 3</a:t>
              </a:r>
            </a:p>
          </p:txBody>
        </p:sp>
        <p:sp>
          <p:nvSpPr>
            <p:cNvPr id="1351" name="R MARKDOWN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MARKDOWN</a:t>
              </a:r>
            </a:p>
          </p:txBody>
        </p:sp>
        <p:sp>
          <p:nvSpPr>
            <p:cNvPr id="1352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399" name="Group"/>
          <p:cNvGrpSpPr/>
          <p:nvPr/>
        </p:nvGrpSpPr>
        <p:grpSpPr>
          <a:xfrm>
            <a:off x="1193626" y="3620536"/>
            <a:ext cx="12985615" cy="7314333"/>
            <a:chOff x="0" y="0"/>
            <a:chExt cx="12985613" cy="7314332"/>
          </a:xfrm>
        </p:grpSpPr>
        <p:sp>
          <p:nvSpPr>
            <p:cNvPr id="1354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55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56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57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58" name="Oval 28"/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59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0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1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2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3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4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5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6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7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8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9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0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1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2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3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4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5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6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7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8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9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80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81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fill="norm" stroke="1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82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383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384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385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386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1387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88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89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0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1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2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3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94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95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1396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Studio</a:t>
              </a:r>
            </a:p>
          </p:txBody>
        </p:sp>
        <p:sp>
          <p:nvSpPr>
            <p:cNvPr id="1397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98" name="Oval 29"/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1400" name="R markdown…"/>
          <p:cNvSpPr txBox="1"/>
          <p:nvPr/>
        </p:nvSpPr>
        <p:spPr>
          <a:xfrm>
            <a:off x="13065388" y="8175858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401" name="Oval 23"/>
          <p:cNvSpPr/>
          <p:nvPr/>
        </p:nvSpPr>
        <p:spPr>
          <a:xfrm>
            <a:off x="13718454" y="8806758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402" name="Oval 23"/>
          <p:cNvSpPr/>
          <p:nvPr/>
        </p:nvSpPr>
        <p:spPr>
          <a:xfrm>
            <a:off x="13718454" y="9246532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403" name="Oval 23"/>
          <p:cNvSpPr/>
          <p:nvPr/>
        </p:nvSpPr>
        <p:spPr>
          <a:xfrm>
            <a:off x="13718454" y="9707760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404" name="Oval 23"/>
          <p:cNvSpPr/>
          <p:nvPr/>
        </p:nvSpPr>
        <p:spPr>
          <a:xfrm>
            <a:off x="13718454" y="10166973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405" name="Oval 23"/>
          <p:cNvSpPr/>
          <p:nvPr/>
        </p:nvSpPr>
        <p:spPr>
          <a:xfrm>
            <a:off x="13718454" y="10607137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406" name="Oval 23"/>
          <p:cNvSpPr/>
          <p:nvPr/>
        </p:nvSpPr>
        <p:spPr>
          <a:xfrm>
            <a:off x="12812521" y="8374958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407" name="2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  <a:extLst/>
          </a:blip>
          <a:srcRect l="0" t="105" r="0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30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fill="norm" stroke="1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fill="norm" stroke="1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fill="norm" stroke="1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3" invalidUrl="" action="" tgtFrame="" tooltip="" history="1" highlightClick="0" endSnd="0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4" invalidUrl="" action="" tgtFrame="" tooltip="" history="1" highlightClick="0" endSnd="0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b="1" sz="2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 invalidUrl="" action="" tgtFrame="" tooltip="" history="1" highlightClick="0" endSnd="0"/>
                </a:rPr>
                <a:t>https://github.com/Center-for-Health-Data-Science/FromExceltoR</a:t>
              </a:r>
              <a:r>
                <a:t> </a:t>
              </a:r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6">
            <a:extLst/>
          </a:blip>
          <a:srcRect l="0" t="0" r="0"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course is build on hands-on presentations (.R, .Rmd)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39" name="2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fill="norm" stroke="1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fill="norm" stroke="1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fill="norm" stroke="1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 noChangeAspect="0"/>
            </p:cNvPicPr>
            <p:nvPr/>
          </p:nvPicPr>
          <p:blipFill>
            <a:blip r:embed="rId3">
              <a:extLst/>
            </a:blip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49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446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447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48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http://tutorials.iq.harvard.edu/R/Rgraphics/Rgraphics.html</a:t>
              </a:r>
            </a:p>
          </p:txBody>
        </p:sp>
      </p:grpSp>
      <p:sp>
        <p:nvSpPr>
          <p:cNvPr id="1450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458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451" name="Oval 12"/>
            <p:cNvSpPr/>
            <p:nvPr/>
          </p:nvSpPr>
          <p:spPr>
            <a:xfrm flipH="1" rot="5400000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457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452" name="Oval 25"/>
              <p:cNvSpPr/>
              <p:nvPr/>
            </p:nvSpPr>
            <p:spPr>
              <a:xfrm flipH="1" rot="5400000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53" name="Freeform 26"/>
              <p:cNvSpPr/>
              <p:nvPr/>
            </p:nvSpPr>
            <p:spPr>
              <a:xfrm flipH="1" rot="5400000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54" name="Oval 27"/>
              <p:cNvSpPr/>
              <p:nvPr/>
            </p:nvSpPr>
            <p:spPr>
              <a:xfrm flipH="1" rot="5400000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55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56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DATASET, SAMPLES &amp; OBSERVATIONS</a:t>
                </a:r>
              </a:p>
            </p:txBody>
          </p:sp>
        </p:grpSp>
      </p:grpSp>
      <p:grpSp>
        <p:nvGrpSpPr>
          <p:cNvPr id="1466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459" name="Oval 22"/>
            <p:cNvSpPr/>
            <p:nvPr/>
          </p:nvSpPr>
          <p:spPr>
            <a:xfrm flipH="1" rot="5400000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465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460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464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1" name="Freeform 20"/>
                <p:cNvSpPr/>
                <p:nvPr/>
              </p:nvSpPr>
              <p:spPr>
                <a:xfrm flipH="1" rot="5400000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462" name="Oval 21"/>
                <p:cNvSpPr/>
                <p:nvPr/>
              </p:nvSpPr>
              <p:spPr>
                <a:xfrm flipH="1" rot="5400000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463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473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467" name="Oval 9"/>
            <p:cNvSpPr/>
            <p:nvPr/>
          </p:nvSpPr>
          <p:spPr>
            <a:xfrm flipH="1" rot="5400000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472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468" name="Freeform 23"/>
              <p:cNvSpPr/>
              <p:nvPr/>
            </p:nvSpPr>
            <p:spPr>
              <a:xfrm flipH="1" rot="5400000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69" name="Oval 24"/>
              <p:cNvSpPr/>
              <p:nvPr/>
            </p:nvSpPr>
            <p:spPr>
              <a:xfrm flipH="1" rot="5400000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70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71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COLOR BY GROUP</a:t>
                </a:r>
              </a:p>
            </p:txBody>
          </p:sp>
        </p:grpSp>
      </p:grpSp>
      <p:grpSp>
        <p:nvGrpSpPr>
          <p:cNvPr id="1480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4" name="Oval 19"/>
            <p:cNvSpPr/>
            <p:nvPr/>
          </p:nvSpPr>
          <p:spPr>
            <a:xfrm flipH="1" rot="5400000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479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5" name="Freeform 20"/>
              <p:cNvSpPr/>
              <p:nvPr/>
            </p:nvSpPr>
            <p:spPr>
              <a:xfrm flipH="1" rot="5400000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76" name="Oval 21"/>
              <p:cNvSpPr/>
              <p:nvPr/>
            </p:nvSpPr>
            <p:spPr>
              <a:xfrm flipH="1" rot="5400000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77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/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78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TITLE AND LEGEND</a:t>
                </a:r>
              </a:p>
            </p:txBody>
          </p:sp>
        </p:grpSp>
      </p:grpSp>
      <p:grpSp>
        <p:nvGrpSpPr>
          <p:cNvPr id="1487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1" name="Oval 6"/>
            <p:cNvSpPr/>
            <p:nvPr/>
          </p:nvSpPr>
          <p:spPr>
            <a:xfrm flipH="1" rot="5400000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486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2" name="Freeform 20"/>
              <p:cNvSpPr/>
              <p:nvPr/>
            </p:nvSpPr>
            <p:spPr>
              <a:xfrm flipH="1" rot="5400000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83" name="Oval 21"/>
              <p:cNvSpPr/>
              <p:nvPr/>
            </p:nvSpPr>
            <p:spPr>
              <a:xfrm flipH="1" rot="5400000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84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5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CUSTOM COLORS</a:t>
                </a:r>
              </a:p>
            </p:txBody>
          </p:sp>
        </p:grpSp>
      </p:grpSp>
      <p:grpSp>
        <p:nvGrpSpPr>
          <p:cNvPr id="1492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88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89" name="Oval 21"/>
            <p:cNvSpPr/>
            <p:nvPr/>
          </p:nvSpPr>
          <p:spPr>
            <a:xfrm flipH="1" rot="5400000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90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+ theme_minimal()</a:t>
              </a:r>
            </a:p>
          </p:txBody>
        </p:sp>
        <p:sp>
          <p:nvSpPr>
            <p:cNvPr id="1491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BACKGROUND</a:t>
              </a:r>
            </a:p>
          </p:txBody>
        </p:sp>
      </p:grpSp>
      <p:sp>
        <p:nvSpPr>
          <p:cNvPr id="1493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94" name="plot1.pdf" descr="plot1.pdf"/>
          <p:cNvPicPr>
            <a:picLocks noChangeAspect="0"/>
          </p:cNvPicPr>
          <p:nvPr/>
        </p:nvPicPr>
        <p:blipFill>
          <a:blip r:embed="rId3">
            <a:extLst/>
          </a:blip>
          <a:srcRect l="2080" t="0" r="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5" name="plot2.pdf" descr="plot2.pdf"/>
          <p:cNvPicPr>
            <a:picLocks noChangeAspect="0"/>
          </p:cNvPicPr>
          <p:nvPr/>
        </p:nvPicPr>
        <p:blipFill>
          <a:blip r:embed="rId4">
            <a:extLst/>
          </a:blip>
          <a:srcRect l="2494" t="0" r="0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8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496" name="plot3.pdf" descr="plot3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2388" t="0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7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501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499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500" name="plot5.pdf" descr="plot5.pdf"/>
            <p:cNvPicPr>
              <a:picLocks noChangeAspect="0"/>
            </p:cNvPicPr>
            <p:nvPr/>
          </p:nvPicPr>
          <p:blipFill>
            <a:blip r:embed="rId6">
              <a:extLst/>
            </a:blip>
            <a:srcRect l="2454" t="0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6" grpId="2"/>
      <p:bldP build="whole" bldLvl="1" animBg="1" rev="0" advAuto="0" spid="1480" grpId="5"/>
      <p:bldP build="whole" bldLvl="1" animBg="1" rev="0" advAuto="0" spid="1495" grpId="4"/>
      <p:bldP build="whole" bldLvl="1" animBg="1" rev="0" advAuto="0" spid="1498" grpId="6"/>
      <p:bldP build="whole" bldLvl="1" animBg="1" rev="0" advAuto="0" spid="1487" grpId="7"/>
      <p:bldP build="whole" bldLvl="1" animBg="1" rev="0" advAuto="0" spid="1458" grpId="1"/>
      <p:bldP build="whole" bldLvl="1" animBg="1" rev="0" advAuto="0" spid="1492" grpId="8"/>
      <p:bldP build="whole" bldLvl="1" animBg="1" rev="0" advAuto="0" spid="1473" grpId="3"/>
      <p:bldP build="whole" bldLvl="1" animBg="1" rev="0" advAuto="0" spid="1501" grpId="9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06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07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511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508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 BASIC STRUCTURE </a:t>
              </a:r>
            </a:p>
          </p:txBody>
        </p:sp>
        <p:sp>
          <p:nvSpPr>
            <p:cNvPr id="1509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519" name="Group"/>
          <p:cNvGrpSpPr/>
          <p:nvPr/>
        </p:nvGrpSpPr>
        <p:grpSpPr>
          <a:xfrm>
            <a:off x="15206144" y="6144421"/>
            <a:ext cx="7561974" cy="1269206"/>
            <a:chOff x="0" y="0"/>
            <a:chExt cx="7561972" cy="1269204"/>
          </a:xfrm>
        </p:grpSpPr>
        <p:grpSp>
          <p:nvGrpSpPr>
            <p:cNvPr id="1517" name="Group"/>
            <p:cNvGrpSpPr/>
            <p:nvPr/>
          </p:nvGrpSpPr>
          <p:grpSpPr>
            <a:xfrm flipH="1">
              <a:off x="0" y="198751"/>
              <a:ext cx="1147114" cy="1070454"/>
              <a:chOff x="0" y="0"/>
              <a:chExt cx="1147113" cy="1070453"/>
            </a:xfrm>
          </p:grpSpPr>
          <p:sp>
            <p:nvSpPr>
              <p:cNvPr id="1512" name="Oval 12"/>
              <p:cNvSpPr/>
              <p:nvPr/>
            </p:nvSpPr>
            <p:spPr>
              <a:xfrm flipH="1" rot="5400000">
                <a:off x="1045934" y="969273"/>
                <a:ext cx="94141" cy="10822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grpSp>
            <p:nvGrpSpPr>
              <p:cNvPr id="1516" name="Group"/>
              <p:cNvGrpSpPr/>
              <p:nvPr/>
            </p:nvGrpSpPr>
            <p:grpSpPr>
              <a:xfrm>
                <a:off x="-1" y="0"/>
                <a:ext cx="1147115" cy="1010246"/>
                <a:chOff x="0" y="0"/>
                <a:chExt cx="1147113" cy="1010245"/>
              </a:xfrm>
            </p:grpSpPr>
            <p:sp>
              <p:nvSpPr>
                <p:cNvPr id="1513" name="Oval 25"/>
                <p:cNvSpPr/>
                <p:nvPr/>
              </p:nvSpPr>
              <p:spPr>
                <a:xfrm flipH="1" rot="5400000">
                  <a:off x="1045934" y="-7039"/>
                  <a:ext cx="94141" cy="108219"/>
                </a:xfrm>
                <a:prstGeom prst="ellipse">
                  <a:avLst/>
                </a:prstGeom>
                <a:solidFill>
                  <a:srgbClr val="4D070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14" name="Freeform 26"/>
                <p:cNvSpPr/>
                <p:nvPr/>
              </p:nvSpPr>
              <p:spPr>
                <a:xfrm flipH="1" rot="5400000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15" name="Oval 27"/>
                <p:cNvSpPr/>
                <p:nvPr/>
              </p:nvSpPr>
              <p:spPr>
                <a:xfrm flipH="1" rot="5400000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</p:grpSp>
        <p:sp>
          <p:nvSpPr>
            <p:cNvPr id="1518" name="x - what is on the x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x</a:t>
              </a:r>
              <a:r>
                <a:t> - what is on the x-axis</a:t>
              </a:r>
            </a:p>
          </p:txBody>
        </p:sp>
      </p:grpSp>
      <p:grpSp>
        <p:nvGrpSpPr>
          <p:cNvPr id="1526" name="Group"/>
          <p:cNvGrpSpPr/>
          <p:nvPr/>
        </p:nvGrpSpPr>
        <p:grpSpPr>
          <a:xfrm>
            <a:off x="15206144" y="7106996"/>
            <a:ext cx="7561974" cy="1305834"/>
            <a:chOff x="0" y="0"/>
            <a:chExt cx="7561972" cy="1305833"/>
          </a:xfrm>
        </p:grpSpPr>
        <p:grpSp>
          <p:nvGrpSpPr>
            <p:cNvPr id="1524" name="Group"/>
            <p:cNvGrpSpPr/>
            <p:nvPr/>
          </p:nvGrpSpPr>
          <p:grpSpPr>
            <a:xfrm flipH="1">
              <a:off x="-1" y="233804"/>
              <a:ext cx="1147115" cy="1072030"/>
              <a:chOff x="0" y="0"/>
              <a:chExt cx="1147113" cy="1072028"/>
            </a:xfrm>
          </p:grpSpPr>
          <p:sp>
            <p:nvSpPr>
              <p:cNvPr id="1520" name="Oval 22"/>
              <p:cNvSpPr/>
              <p:nvPr/>
            </p:nvSpPr>
            <p:spPr>
              <a:xfrm flipH="1" rot="5400000">
                <a:off x="1045934" y="970848"/>
                <a:ext cx="94141" cy="108220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grpSp>
            <p:nvGrpSpPr>
              <p:cNvPr id="1523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21" name="Freeform 20"/>
                <p:cNvSpPr/>
                <p:nvPr/>
              </p:nvSpPr>
              <p:spPr>
                <a:xfrm flipH="1" rot="5400000">
                  <a:off x="90786" y="10524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22" name="Oval 21"/>
                <p:cNvSpPr/>
                <p:nvPr/>
              </p:nvSpPr>
              <p:spPr>
                <a:xfrm flipH="1" rot="5400000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</p:grpSp>
        <p:sp>
          <p:nvSpPr>
            <p:cNvPr id="1525" name="y - what is on the y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y</a:t>
              </a:r>
              <a:r>
                <a:t> - what is on the y-axis</a:t>
              </a:r>
            </a:p>
          </p:txBody>
        </p:sp>
      </p:grpSp>
      <p:grpSp>
        <p:nvGrpSpPr>
          <p:cNvPr id="1533" name="Group"/>
          <p:cNvGrpSpPr/>
          <p:nvPr/>
        </p:nvGrpSpPr>
        <p:grpSpPr>
          <a:xfrm>
            <a:off x="15206144" y="8074824"/>
            <a:ext cx="7561974" cy="1340476"/>
            <a:chOff x="0" y="0"/>
            <a:chExt cx="7561972" cy="1340475"/>
          </a:xfrm>
        </p:grpSpPr>
        <p:grpSp>
          <p:nvGrpSpPr>
            <p:cNvPr id="1531" name="Group"/>
            <p:cNvGrpSpPr/>
            <p:nvPr/>
          </p:nvGrpSpPr>
          <p:grpSpPr>
            <a:xfrm flipH="1">
              <a:off x="0" y="269731"/>
              <a:ext cx="1147114" cy="1070745"/>
              <a:chOff x="0" y="0"/>
              <a:chExt cx="1147113" cy="1070744"/>
            </a:xfrm>
          </p:grpSpPr>
          <p:sp>
            <p:nvSpPr>
              <p:cNvPr id="1527" name="Oval 9"/>
              <p:cNvSpPr/>
              <p:nvPr/>
            </p:nvSpPr>
            <p:spPr>
              <a:xfrm flipH="1" rot="5400000">
                <a:off x="1045934" y="969564"/>
                <a:ext cx="94141" cy="108220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grpSp>
            <p:nvGrpSpPr>
              <p:cNvPr id="1530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28" name="Freeform 23"/>
                <p:cNvSpPr/>
                <p:nvPr/>
              </p:nvSpPr>
              <p:spPr>
                <a:xfrm flipH="1" rot="5400000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29" name="Oval 24"/>
                <p:cNvSpPr/>
                <p:nvPr/>
              </p:nvSpPr>
              <p:spPr>
                <a:xfrm flipH="1" rot="5400000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912C5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</p:grpSp>
        <p:sp>
          <p:nvSpPr>
            <p:cNvPr id="1532" name="color - variable  to base the color on"/>
            <p:cNvSpPr txBox="1"/>
            <p:nvPr/>
          </p:nvSpPr>
          <p:spPr>
            <a:xfrm>
              <a:off x="1456781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color</a:t>
              </a:r>
              <a:r>
                <a:t> - variable</a:t>
              </a:r>
              <a:r>
                <a:rPr sz="1200"/>
                <a:t> </a:t>
              </a:r>
              <a:r>
                <a:t> to base the color on</a:t>
              </a:r>
            </a:p>
          </p:txBody>
        </p:sp>
      </p:grpSp>
      <p:grpSp>
        <p:nvGrpSpPr>
          <p:cNvPr id="1540" name="Group"/>
          <p:cNvGrpSpPr/>
          <p:nvPr/>
        </p:nvGrpSpPr>
        <p:grpSpPr>
          <a:xfrm>
            <a:off x="15215459" y="9116311"/>
            <a:ext cx="7552660" cy="1302784"/>
            <a:chOff x="0" y="0"/>
            <a:chExt cx="7552659" cy="1302782"/>
          </a:xfrm>
        </p:grpSpPr>
        <p:grpSp>
          <p:nvGrpSpPr>
            <p:cNvPr id="1538" name="Group"/>
            <p:cNvGrpSpPr/>
            <p:nvPr/>
          </p:nvGrpSpPr>
          <p:grpSpPr>
            <a:xfrm flipH="1">
              <a:off x="0" y="226163"/>
              <a:ext cx="1137801" cy="1076620"/>
              <a:chOff x="0" y="0"/>
              <a:chExt cx="1137800" cy="1076619"/>
            </a:xfrm>
          </p:grpSpPr>
          <p:sp>
            <p:nvSpPr>
              <p:cNvPr id="1534" name="Oval 19"/>
              <p:cNvSpPr/>
              <p:nvPr/>
            </p:nvSpPr>
            <p:spPr>
              <a:xfrm flipH="1" rot="5400000">
                <a:off x="1036620" y="975439"/>
                <a:ext cx="94142" cy="108219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grpSp>
            <p:nvGrpSpPr>
              <p:cNvPr id="1537" name="Group"/>
              <p:cNvGrpSpPr/>
              <p:nvPr/>
            </p:nvGrpSpPr>
            <p:grpSpPr>
              <a:xfrm>
                <a:off x="0" y="-1"/>
                <a:ext cx="1090507" cy="1016142"/>
                <a:chOff x="0" y="0"/>
                <a:chExt cx="1090506" cy="1016140"/>
              </a:xfrm>
            </p:grpSpPr>
            <p:sp>
              <p:nvSpPr>
                <p:cNvPr id="1535" name="Freeform 20"/>
                <p:cNvSpPr/>
                <p:nvPr/>
              </p:nvSpPr>
              <p:spPr>
                <a:xfrm flipH="1" rot="5400000">
                  <a:off x="90786" y="16419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36" name="Oval 21"/>
                <p:cNvSpPr/>
                <p:nvPr/>
              </p:nvSpPr>
              <p:spPr>
                <a:xfrm flipH="1" rot="5400000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F84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</p:grpSp>
        <p:sp>
          <p:nvSpPr>
            <p:cNvPr id="1539" name="fill - variable  to base the fill on"/>
            <p:cNvSpPr txBox="1"/>
            <p:nvPr/>
          </p:nvSpPr>
          <p:spPr>
            <a:xfrm>
              <a:off x="1447468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fill</a:t>
              </a:r>
              <a:r>
                <a:t> - variable</a:t>
              </a:r>
              <a:r>
                <a:rPr sz="1200"/>
                <a:t>  </a:t>
              </a:r>
              <a:r>
                <a:t>to base the fill on</a:t>
              </a:r>
            </a:p>
          </p:txBody>
        </p:sp>
      </p:grpSp>
      <p:grpSp>
        <p:nvGrpSpPr>
          <p:cNvPr id="1547" name="Group"/>
          <p:cNvGrpSpPr/>
          <p:nvPr/>
        </p:nvGrpSpPr>
        <p:grpSpPr>
          <a:xfrm>
            <a:off x="15206144" y="10106998"/>
            <a:ext cx="7561974" cy="1302450"/>
            <a:chOff x="0" y="0"/>
            <a:chExt cx="7561972" cy="1302448"/>
          </a:xfrm>
        </p:grpSpPr>
        <p:grpSp>
          <p:nvGrpSpPr>
            <p:cNvPr id="1545" name="Group"/>
            <p:cNvGrpSpPr/>
            <p:nvPr/>
          </p:nvGrpSpPr>
          <p:grpSpPr>
            <a:xfrm flipH="1">
              <a:off x="-1" y="239520"/>
              <a:ext cx="1147115" cy="1062929"/>
              <a:chOff x="0" y="0"/>
              <a:chExt cx="1147113" cy="1062927"/>
            </a:xfrm>
          </p:grpSpPr>
          <p:sp>
            <p:nvSpPr>
              <p:cNvPr id="1541" name="Oval 6"/>
              <p:cNvSpPr/>
              <p:nvPr/>
            </p:nvSpPr>
            <p:spPr>
              <a:xfrm flipH="1" rot="5400000">
                <a:off x="1045934" y="961748"/>
                <a:ext cx="94141" cy="108219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grpSp>
            <p:nvGrpSpPr>
              <p:cNvPr id="1544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42" name="Freeform 20"/>
                <p:cNvSpPr/>
                <p:nvPr/>
              </p:nvSpPr>
              <p:spPr>
                <a:xfrm flipH="1" rot="5400000">
                  <a:off x="90786" y="10525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43" name="Oval 21"/>
                <p:cNvSpPr/>
                <p:nvPr/>
              </p:nvSpPr>
              <p:spPr>
                <a:xfrm flipH="1" rot="5400000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0A4A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</p:grpSp>
        <p:sp>
          <p:nvSpPr>
            <p:cNvPr id="1546" name="size - variable to base the size on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size</a:t>
              </a:r>
              <a:r>
                <a:t> - variable to base the size on</a:t>
              </a:r>
            </a:p>
          </p:txBody>
        </p:sp>
      </p:grpSp>
      <p:grpSp>
        <p:nvGrpSpPr>
          <p:cNvPr id="1552" name="Group"/>
          <p:cNvGrpSpPr/>
          <p:nvPr/>
        </p:nvGrpSpPr>
        <p:grpSpPr>
          <a:xfrm>
            <a:off x="15348195" y="11034014"/>
            <a:ext cx="7419924" cy="495301"/>
            <a:chOff x="0" y="0"/>
            <a:chExt cx="7419923" cy="495300"/>
          </a:xfrm>
        </p:grpSpPr>
        <p:grpSp>
          <p:nvGrpSpPr>
            <p:cNvPr id="1550" name="Group"/>
            <p:cNvGrpSpPr/>
            <p:nvPr/>
          </p:nvGrpSpPr>
          <p:grpSpPr>
            <a:xfrm flipH="1">
              <a:off x="0" y="299282"/>
              <a:ext cx="1005000" cy="94142"/>
              <a:chOff x="0" y="0"/>
              <a:chExt cx="1004999" cy="94140"/>
            </a:xfrm>
          </p:grpSpPr>
          <p:sp>
            <p:nvSpPr>
              <p:cNvPr id="1548" name="Line"/>
              <p:cNvSpPr/>
              <p:nvPr/>
            </p:nvSpPr>
            <p:spPr>
              <a:xfrm>
                <a:off x="93979" y="47070"/>
                <a:ext cx="911021" cy="1"/>
              </a:xfrm>
              <a:prstGeom prst="line">
                <a:avLst/>
              </a:prstGeom>
              <a:noFill/>
              <a:ln w="50800" cap="flat">
                <a:solidFill>
                  <a:srgbClr val="254F5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49" name="Oval 21"/>
              <p:cNvSpPr/>
              <p:nvPr/>
            </p:nvSpPr>
            <p:spPr>
              <a:xfrm flipH="1" rot="5400000">
                <a:off x="8705" y="-8706"/>
                <a:ext cx="94142" cy="111553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1551" name="shape - variable to base the shape on"/>
            <p:cNvSpPr txBox="1"/>
            <p:nvPr/>
          </p:nvSpPr>
          <p:spPr>
            <a:xfrm>
              <a:off x="1314732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shape</a:t>
              </a:r>
              <a:r>
                <a:t> - variable to base the shape on</a:t>
              </a:r>
            </a:p>
          </p:txBody>
        </p:sp>
      </p:grpSp>
      <p:sp>
        <p:nvSpPr>
          <p:cNvPr id="1553" name="{"/>
          <p:cNvSpPr txBox="1"/>
          <p:nvPr/>
        </p:nvSpPr>
        <p:spPr>
          <a:xfrm rot="16200000">
            <a:off x="14961127" y="5327649"/>
            <a:ext cx="44562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7500"/>
              </a:lnSpc>
              <a:defRPr sz="5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{</a:t>
            </a:r>
          </a:p>
        </p:txBody>
      </p:sp>
      <p:pic>
        <p:nvPicPr>
          <p:cNvPr id="155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8600" y="7763848"/>
            <a:ext cx="8216900" cy="518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2100" y="7763848"/>
            <a:ext cx="8648700" cy="51816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56" name="Table 1"/>
          <p:cNvGraphicFramePr/>
          <p:nvPr/>
        </p:nvGraphicFramePr>
        <p:xfrm>
          <a:off x="1981200" y="5041900"/>
          <a:ext cx="6350000" cy="217041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{8F44A2F1-9E1F-4B54-A3A2-5F16C0AD49E2}</a:tableStyleId>
              </a:tblPr>
              <a:tblGrid>
                <a:gridCol w="1280003"/>
                <a:gridCol w="1024236"/>
                <a:gridCol w="1629336"/>
                <a:gridCol w="1864040"/>
                <a:gridCol w="1249327"/>
              </a:tblGrid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</a:t>
                      </a:r>
                    </a:p>
                  </a:txBody>
                  <a:tcPr marL="81280" marR="81280" marT="40640" marB="40640" anchor="t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Alc</a:t>
                      </a:r>
                    </a:p>
                  </a:txBody>
                  <a:tcPr marL="81280" marR="81280" marT="40640" marB="40640" anchor="t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Country</a:t>
                      </a:r>
                    </a:p>
                  </a:txBody>
                  <a:tcPr marL="81280" marR="81280" marT="40640" marB="40640" anchor="t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Flavonoids</a:t>
                      </a:r>
                    </a:p>
                  </a:txBody>
                  <a:tcPr marL="81280" marR="81280" marT="40640" marB="40640" anchor="t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Color</a:t>
                      </a:r>
                    </a:p>
                  </a:txBody>
                  <a:tcPr marL="81280" marR="81280" marT="40640" marB="40640" anchor="t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Barolo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14.5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3.64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Barbera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12.0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Merlot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13.5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France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1.57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57" name="ggplot(my_wine, aes(…))"/>
          <p:cNvSpPr txBox="1"/>
          <p:nvPr/>
        </p:nvSpPr>
        <p:spPr>
          <a:xfrm>
            <a:off x="11131418" y="5085079"/>
            <a:ext cx="495723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ggplot(my_wine, aes(…))</a:t>
            </a:r>
          </a:p>
        </p:txBody>
      </p:sp>
      <p:sp>
        <p:nvSpPr>
          <p:cNvPr id="1558" name="ggplot(my_wine, aes(x = Type, y = Alc))"/>
          <p:cNvSpPr txBox="1"/>
          <p:nvPr/>
        </p:nvSpPr>
        <p:spPr>
          <a:xfrm>
            <a:off x="11125200" y="5080000"/>
            <a:ext cx="1106177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ggplot(my_wine, aes(x = Type, y = Alc)) </a:t>
            </a:r>
          </a:p>
        </p:txBody>
      </p:sp>
      <p:sp>
        <p:nvSpPr>
          <p:cNvPr id="1559" name="ggplot(my_wine, aes(x = Type, y = Alc)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  <p:sp>
        <p:nvSpPr>
          <p:cNvPr id="1560" name="ggplot(my_wine, aes(x = Type, y = Alc), fill= Country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Alc), fill= Country)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xit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5" grpId="13"/>
      <p:bldP build="whole" bldLvl="1" animBg="1" rev="0" advAuto="0" spid="1547" grpId="5"/>
      <p:bldP build="whole" bldLvl="1" animBg="1" rev="0" advAuto="0" spid="1557" grpId="7"/>
      <p:bldP build="whole" bldLvl="1" animBg="1" rev="0" advAuto="0" spid="1558" grpId="8"/>
      <p:bldP build="whole" bldLvl="1" animBg="1" rev="0" advAuto="0" spid="1519" grpId="1"/>
      <p:bldP build="whole" bldLvl="1" animBg="1" rev="0" advAuto="0" spid="1558" grpId="9"/>
      <p:bldP build="whole" bldLvl="1" animBg="1" rev="0" advAuto="0" spid="1552" grpId="6"/>
      <p:bldP build="whole" bldLvl="1" animBg="1" rev="0" advAuto="0" spid="1560" grpId="12"/>
      <p:bldP build="whole" bldLvl="1" animBg="1" rev="0" advAuto="0" spid="1540" grpId="4"/>
      <p:bldP build="whole" bldLvl="1" animBg="1" rev="0" advAuto="0" spid="1533" grpId="3"/>
      <p:bldP build="whole" bldLvl="1" animBg="1" rev="0" advAuto="0" spid="1526" grpId="2"/>
      <p:bldP build="whole" bldLvl="1" animBg="1" rev="0" advAuto="0" spid="1559" grpId="10"/>
      <p:bldP build="whole" bldLvl="1" animBg="1" rev="0" advAuto="0" spid="1559" grpId="1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575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568" name="Oval 12"/>
            <p:cNvSpPr/>
            <p:nvPr/>
          </p:nvSpPr>
          <p:spPr>
            <a:xfrm flipH="1" rot="5400000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569" name="Oval 25"/>
              <p:cNvSpPr/>
              <p:nvPr/>
            </p:nvSpPr>
            <p:spPr>
              <a:xfrm flipH="1" rot="5400000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70" name="Freeform 26"/>
              <p:cNvSpPr/>
              <p:nvPr/>
            </p:nvSpPr>
            <p:spPr>
              <a:xfrm flipH="1" rot="5400000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71" name="Oval 27"/>
              <p:cNvSpPr/>
              <p:nvPr/>
            </p:nvSpPr>
            <p:spPr>
              <a:xfrm flipH="1" rot="5400000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aes(x=Sample,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576" name="Oval 22"/>
            <p:cNvSpPr/>
            <p:nvPr/>
          </p:nvSpPr>
          <p:spPr>
            <a:xfrm flipH="1" rot="5400000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aes(x=Sample,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flipH="1" rot="5400000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flipH="1" rot="5400000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584" name="Oval 9"/>
            <p:cNvSpPr/>
            <p:nvPr/>
          </p:nvSpPr>
          <p:spPr>
            <a:xfrm flipH="1" rot="5400000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585" name="Freeform 23"/>
              <p:cNvSpPr/>
              <p:nvPr/>
            </p:nvSpPr>
            <p:spPr>
              <a:xfrm flipH="1" rot="5400000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86" name="Oval 24"/>
              <p:cNvSpPr/>
              <p:nvPr/>
            </p:nvSpPr>
            <p:spPr>
              <a:xfrm flipH="1" rot="5400000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aes(x=Sample, y=Measure, fill=Sample))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591" name="Oval 19"/>
            <p:cNvSpPr/>
            <p:nvPr/>
          </p:nvSpPr>
          <p:spPr>
            <a:xfrm flipH="1" rot="5400000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592" name="Freeform 20"/>
              <p:cNvSpPr/>
              <p:nvPr/>
            </p:nvSpPr>
            <p:spPr>
              <a:xfrm flipH="1" rot="5400000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93" name="Oval 21"/>
              <p:cNvSpPr/>
              <p:nvPr/>
            </p:nvSpPr>
            <p:spPr>
              <a:xfrm flipH="1" rot="5400000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/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598" name="Oval 6"/>
            <p:cNvSpPr/>
            <p:nvPr/>
          </p:nvSpPr>
          <p:spPr>
            <a:xfrm flipH="1" rot="5400000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599" name="Freeform 20"/>
              <p:cNvSpPr/>
              <p:nvPr/>
            </p:nvSpPr>
            <p:spPr>
              <a:xfrm flipH="1" rot="5400000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600" name="Oval 21"/>
              <p:cNvSpPr/>
              <p:nvPr/>
            </p:nvSpPr>
            <p:spPr>
              <a:xfrm flipH="1" rot="5400000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606" name="Oval 21"/>
            <p:cNvSpPr/>
            <p:nvPr/>
          </p:nvSpPr>
          <p:spPr>
            <a:xfrm flipH="1" rot="5400000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+ theme_minimal()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BACKGROUND</a:t>
              </a:r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611" name="plot1.pdf" descr="plot1.pdf"/>
          <p:cNvPicPr>
            <a:picLocks noChangeAspect="0"/>
          </p:cNvPicPr>
          <p:nvPr/>
        </p:nvPicPr>
        <p:blipFill>
          <a:blip r:embed="rId3">
            <a:extLst/>
          </a:blip>
          <a:srcRect l="2080" t="0" r="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2" name="plot2.pdf" descr="plot2.pdf"/>
          <p:cNvPicPr>
            <a:picLocks noChangeAspect="0"/>
          </p:cNvPicPr>
          <p:nvPr/>
        </p:nvPicPr>
        <p:blipFill>
          <a:blip r:embed="rId4">
            <a:extLst/>
          </a:blip>
          <a:srcRect l="2494" t="0" r="0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15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613" name="plot3.pdf" descr="plot3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2388" t="0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4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618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616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617" name="plot5.pdf" descr="plot5.pdf"/>
            <p:cNvPicPr>
              <a:picLocks noChangeAspect="0"/>
            </p:cNvPicPr>
            <p:nvPr/>
          </p:nvPicPr>
          <p:blipFill>
            <a:blip r:embed="rId6">
              <a:extLst/>
            </a:blip>
            <a:srcRect l="2454" t="0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7" grpId="5"/>
      <p:bldP build="whole" bldLvl="1" animBg="1" rev="0" advAuto="0" spid="1583" grpId="2"/>
      <p:bldP build="whole" bldLvl="1" animBg="1" rev="0" advAuto="0" spid="1618" grpId="9"/>
      <p:bldP build="whole" bldLvl="1" animBg="1" rev="0" advAuto="0" spid="1604" grpId="7"/>
      <p:bldP build="whole" bldLvl="1" animBg="1" rev="0" advAuto="0" spid="1615" grpId="6"/>
      <p:bldP build="whole" bldLvl="1" animBg="1" rev="0" advAuto="0" spid="1590" grpId="3"/>
      <p:bldP build="whole" bldLvl="1" animBg="1" rev="0" advAuto="0" spid="1612" grpId="4"/>
      <p:bldP build="whole" bldLvl="1" animBg="1" rev="0" advAuto="0" spid="1575" grpId="1"/>
      <p:bldP build="whole" bldLvl="1" animBg="1" rev="0" advAuto="0" spid="1609" grpId="8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23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4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162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8909050"/>
            <a:ext cx="6616700" cy="397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24900" y="8934450"/>
            <a:ext cx="6540500" cy="3924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14700" y="8934450"/>
            <a:ext cx="6540500" cy="3924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2" name="ggplot(my_wine,…"/>
          <p:cNvSpPr txBox="1"/>
          <p:nvPr/>
        </p:nvSpPr>
        <p:spPr>
          <a:xfrm>
            <a:off x="1611155" y="7122411"/>
            <a:ext cx="70332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aes(x=Type, y=Alc, fill=Country))</a:t>
            </a:r>
          </a:p>
          <a:p>
            <a:pPr>
              <a:buSzPct val="100000"/>
              <a:buChar char="+"/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geom_col()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9091455" y="7122411"/>
            <a:ext cx="70332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aes(x=Type, y=Alc))</a:t>
            </a:r>
          </a:p>
          <a:p>
            <a:pPr>
              <a:buSzPct val="100000"/>
              <a:buChar char="+"/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geom_col(aes(fill=Country))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5" y="7122411"/>
            <a:ext cx="70332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aes(x=Type, y=Alc))</a:t>
            </a:r>
          </a:p>
          <a:p>
            <a:pPr>
              <a:buSzPct val="100000"/>
              <a:buChar char="+"/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geom_col(fill='green')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5130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Geoms inherit the parameters from the ggplot they are added to:</a:t>
            </a:r>
            <a:endParaRPr sz="120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9425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Alternatively, you can specify additional parameters directly in the geom:</a:t>
            </a:r>
            <a:endParaRPr sz="120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4101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Things outside the aes are applied to everything!</a:t>
            </a:r>
            <a:endParaRPr sz="12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40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1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645" name="Group"/>
          <p:cNvGrpSpPr/>
          <p:nvPr/>
        </p:nvGrpSpPr>
        <p:grpSpPr>
          <a:xfrm>
            <a:off x="7959784" y="1016314"/>
            <a:ext cx="9176350" cy="2407791"/>
            <a:chOff x="97444" y="0"/>
            <a:chExt cx="9176349" cy="2407789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https://rstudio.com/wp-content/uploads/2016/11/ggplot2-cheatsheet-2.1.pdf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ggplot(data = my.data, aes(x = x.var, y = y.var))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Grid Theme: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Labels: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689" name="Group"/>
          <p:cNvGrpSpPr/>
          <p:nvPr/>
        </p:nvGrpSpPr>
        <p:grpSpPr>
          <a:xfrm>
            <a:off x="18325766" y="6405767"/>
            <a:ext cx="5330386" cy="2080192"/>
            <a:chOff x="0" y="-127000"/>
            <a:chExt cx="5330385" cy="2080190"/>
          </a:xfrm>
        </p:grpSpPr>
        <p:sp>
          <p:nvSpPr>
            <p:cNvPr id="1686" name="EXERCISE 4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687" name="GGPLOT2"/>
            <p:cNvSpPr txBox="1"/>
            <p:nvPr/>
          </p:nvSpPr>
          <p:spPr>
            <a:xfrm>
              <a:off x="1233611" y="-1270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GGPLOT2</a:t>
              </a:r>
            </a:p>
          </p:txBody>
        </p:sp>
        <p:sp>
          <p:nvSpPr>
            <p:cNvPr id="1688" name="Line"/>
            <p:cNvSpPr/>
            <p:nvPr/>
          </p:nvSpPr>
          <p:spPr>
            <a:xfrm>
              <a:off x="834593" y="98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690" name="Oval 23"/>
          <p:cNvSpPr/>
          <p:nvPr/>
        </p:nvSpPr>
        <p:spPr>
          <a:xfrm>
            <a:off x="14526776" y="7618358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1" name="Oval 23"/>
          <p:cNvSpPr/>
          <p:nvPr/>
        </p:nvSpPr>
        <p:spPr>
          <a:xfrm>
            <a:off x="14526776" y="8058132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2" name="Oval 23"/>
          <p:cNvSpPr/>
          <p:nvPr/>
        </p:nvSpPr>
        <p:spPr>
          <a:xfrm>
            <a:off x="14526776" y="8519359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3" name="Oval 23"/>
          <p:cNvSpPr/>
          <p:nvPr/>
        </p:nvSpPr>
        <p:spPr>
          <a:xfrm>
            <a:off x="14526776" y="8978572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4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5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6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7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8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9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0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1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2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3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4" name="Oval 8"/>
          <p:cNvSpPr/>
          <p:nvPr/>
        </p:nvSpPr>
        <p:spPr>
          <a:xfrm>
            <a:off x="12280941" y="7772963"/>
            <a:ext cx="1331013" cy="133296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5" name="Oval 13"/>
          <p:cNvSpPr/>
          <p:nvPr/>
        </p:nvSpPr>
        <p:spPr>
          <a:xfrm>
            <a:off x="121128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6" name="Freeform 19"/>
          <p:cNvSpPr/>
          <p:nvPr/>
        </p:nvSpPr>
        <p:spPr>
          <a:xfrm>
            <a:off x="4429224" y="7434419"/>
            <a:ext cx="7639267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7" name="Oval 31"/>
          <p:cNvSpPr/>
          <p:nvPr/>
        </p:nvSpPr>
        <p:spPr>
          <a:xfrm>
            <a:off x="8349395" y="7363774"/>
            <a:ext cx="160271" cy="164179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8" name="Oval 32"/>
          <p:cNvSpPr/>
          <p:nvPr/>
        </p:nvSpPr>
        <p:spPr>
          <a:xfrm>
            <a:off x="12026858" y="8359311"/>
            <a:ext cx="164178" cy="160271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9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0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1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2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3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4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5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6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7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fill="norm" stroke="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8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19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720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721" name="4"/>
          <p:cNvSpPr txBox="1"/>
          <p:nvPr/>
        </p:nvSpPr>
        <p:spPr>
          <a:xfrm>
            <a:off x="126428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722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723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1733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724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5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81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6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7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8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6A82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9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30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31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1732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Studio</a:t>
              </a:r>
            </a:p>
          </p:txBody>
        </p:sp>
      </p:grpSp>
      <p:sp>
        <p:nvSpPr>
          <p:cNvPr id="1734" name="ggplot2…"/>
          <p:cNvSpPr txBox="1"/>
          <p:nvPr/>
        </p:nvSpPr>
        <p:spPr>
          <a:xfrm>
            <a:off x="13849021" y="7003256"/>
            <a:ext cx="2891418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Boxplot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Aesthetics</a:t>
            </a:r>
          </a:p>
        </p:txBody>
      </p:sp>
      <p:sp>
        <p:nvSpPr>
          <p:cNvPr id="1735" name="Oval 23"/>
          <p:cNvSpPr/>
          <p:nvPr/>
        </p:nvSpPr>
        <p:spPr>
          <a:xfrm>
            <a:off x="13555372" y="7297238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36" name="Oval 23"/>
          <p:cNvSpPr/>
          <p:nvPr/>
        </p:nvSpPr>
        <p:spPr>
          <a:xfrm>
            <a:off x="13555372" y="9418784"/>
            <a:ext cx="155496" cy="155493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37" name="Oval 23"/>
          <p:cNvSpPr/>
          <p:nvPr/>
        </p:nvSpPr>
        <p:spPr>
          <a:xfrm>
            <a:off x="13555372" y="988631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38" name="3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 invalidUrl="" action="" tgtFrame="" tooltip="" history="1" highlightClick="0" endSnd="0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>
            <a:extLst/>
          </a:blip>
          <a:srcRect l="11902" t="0" r="0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flipH="1" rot="10800000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lm(), glm()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lmer(), glmer(),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nls(),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59" cy="3011297"/>
            <a:chOff x="0" y="0"/>
            <a:chExt cx="4957457" cy="3011296"/>
          </a:xfrm>
        </p:grpSpPr>
        <p:sp>
          <p:nvSpPr>
            <p:cNvPr id="1775" name="Freeform 8"/>
            <p:cNvSpPr/>
            <p:nvPr/>
          </p:nvSpPr>
          <p:spPr>
            <a:xfrm flipH="1" rot="10800000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summary(), anova(), confint(),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flipH="1" rot="10800000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flipH="1" rot="10800000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b="1" sz="15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b="1" sz="15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2" grpId="2"/>
      <p:bldP build="whole" bldLvl="1" animBg="1" rev="0" advAuto="0" spid="1786" grpId="3"/>
      <p:bldP build="whole" bldLvl="1" animBg="1" rev="0" advAuto="0" spid="1778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11" name="Oval 16"/>
          <p:cNvSpPr/>
          <p:nvPr/>
        </p:nvSpPr>
        <p:spPr>
          <a:xfrm flipH="1" rot="5400000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2" name="3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>
            <a:extLst/>
          </a:blip>
          <a:srcRect l="0" t="8752" r="0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>
            <a:extLst/>
          </a:blip>
          <a:srcRect l="19452" t="0" r="0" b="0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just">
              <a:lnSpc>
                <a:spcPct val="12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>
            <a:extLst/>
          </a:blip>
          <a:srcRect l="11902" t="0" r="0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b="1" sz="15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b="1" sz="15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 invalidUrl="" action="" tgtFrame="" tooltip="" history="1" highlightClick="0" endSnd="0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45" name="Group"/>
          <p:cNvGrpSpPr/>
          <p:nvPr/>
        </p:nvGrpSpPr>
        <p:grpSpPr>
          <a:xfrm>
            <a:off x="7442978" y="1171185"/>
            <a:ext cx="9739345" cy="3504117"/>
            <a:chOff x="0" y="64630"/>
            <a:chExt cx="9739344" cy="3504116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740051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2184363" y="64630"/>
              <a:ext cx="6644418" cy="62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750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4">
            <a:extLst/>
          </a:blip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flipH="1" rot="20760000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5" name="Triangle"/>
          <p:cNvSpPr/>
          <p:nvPr/>
        </p:nvSpPr>
        <p:spPr>
          <a:xfrm flipH="1" rot="20760000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5">
            <a:extLst/>
          </a:blip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6">
            <a:extLst/>
          </a:blip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7">
            <a:extLst/>
          </a:blip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8">
            <a:extLst/>
          </a:blip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9">
            <a:extLst/>
          </a:blip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4" name="Rounded Rectangle"/>
            <p:cNvSpPr/>
            <p:nvPr/>
          </p:nvSpPr>
          <p:spPr>
            <a:xfrm flipH="1" rot="2700000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5" name="Rounded Rectangle"/>
            <p:cNvSpPr/>
            <p:nvPr/>
          </p:nvSpPr>
          <p:spPr>
            <a:xfrm flipH="1" rot="18900000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84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85" name="3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pc="225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pc="225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anova(model2, model1)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pc="-96" sz="1200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fill="norm" stroke="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63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69" name="Freeform 16"/>
          <p:cNvSpPr/>
          <p:nvPr/>
        </p:nvSpPr>
        <p:spPr>
          <a:xfrm flipH="1" rot="10800000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29643" t="0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fill="norm" stroke="1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fill="norm" stroke="1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b="1" sz="24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b="1" sz="24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8" cy="8667663"/>
            <a:chOff x="0" y="0"/>
            <a:chExt cx="11403596" cy="8667661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50083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50" y="4705970"/>
            <a:ext cx="479583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2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b="1" sz="11000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35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  <a:extLst/>
          </a:blip>
          <a:srcRect l="0" t="105" r="0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2998449"/>
            <a:ext cx="59711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 invalidUrl="" action="" tgtFrame="" tooltip="" history="1" highlightClick="0" endSnd="0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 invalidUrl="" action="" tgtFrame="" tooltip="" history="1" highlightClick="0" endSnd="0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 invalidUrl="" action="" tgtFrame="" tooltip="" history="1" highlightClick="0" endSnd="0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 invalidUrl="" action="" tgtFrame="" tooltip="" history="1" highlightClick="0" endSnd="0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>
            <a:extLst/>
          </a:blip>
          <a:srcRect l="13247" t="9011" r="0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 noChangeAspect="0"/>
          </p:cNvPicPr>
          <p:nvPr/>
        </p:nvPicPr>
        <p:blipFill>
          <a:blip r:embed="rId6">
            <a:extLst/>
          </a:blip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 noChangeAspect="0"/>
          </p:cNvPicPr>
          <p:nvPr/>
        </p:nvPicPr>
        <p:blipFill>
          <a:blip r:embed="rId6">
            <a:extLst/>
          </a:blip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7">
            <a:extLst/>
          </a:blip>
          <a:srcRect l="18656" t="0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 invalidUrl="" action="" tgtFrame="" tooltip="" history="1" highlightClick="0" endSnd="0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 invalidUrl="" action="" tgtFrame="" tooltip="" history="1" highlightClick="0" endSnd="0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 invalidUrl="" action="" tgtFrame="" tooltip="" history="1" highlightClick="0" endSnd="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 invalidUrl="" action="" tgtFrame="" tooltip="" history="1" highlightClick="0" endSnd="0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 invalidUrl="" action="" tgtFrame="" tooltip="" history="1" highlightClick="0" endSnd="0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 invalidUrl="" action="" tgtFrame="" tooltip="" history="1" highlightClick="0" endSnd="0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>
              <a:extLst/>
            </a:blip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 invalidUrl="" action="" tgtFrame="" tooltip="" history="1" highlightClick="0" endSnd="0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 invalidUrl="" action="" tgtFrame="" tooltip="" history="1" highlightClick="0" endSnd="0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 invalidUrl="" action="" tgtFrame="" tooltip="" history="1" highlightClick="0" endSnd="0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 invalidUrl="" action="" tgtFrame="" tooltip="" history="1" highlightClick="0" endSnd="0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 invalidUrl="" action="" tgtFrame="" tooltip="" history="1" highlightClick="0" endSnd="0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pPr/>
            <a:r>
              <a:t>https://bioconductor.org/packages/release/bioc/vignettes/PCAtools/inst/doc/PCAtools.html</a:t>
            </a: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 invalidUrl="" action="" tgtFrame="" tooltip="" history="1" highlightClick="0" endSnd="0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 invalidUrl="" action="" tgtFrame="" tooltip="" history="1" highlightClick="0" endSnd="0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pPr/>
            <a:r>
              <a:t>https://cran.r-project.org/web/packages/e1071/vignettes/svmdoc.pdf</a:t>
            </a: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 invalidUrl="" action="" tgtFrame="" tooltip="" history="1" highlightClick="0" endSnd="0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 invalidUrl="" action="" tgtFrame="" tooltip="" history="1" highlightClick="0" endSnd="0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 invalidUrl="" action="" tgtFrame="" tooltip="" history="1" highlightClick="0" endSnd="0"/>
              </a:rPr>
              <a:t>https://tensorflow.rstudio.com/</a:t>
            </a:r>
            <a: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7">
            <a:extLst/>
          </a:blip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 invalidUrl="" action="" tgtFrame="" tooltip="" history="1" highlightClick="0" endSnd="0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10985" t="8412" r="0" b="0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5232" t="0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0" t="8213" r="0" b="0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3">
            <a:extLst/>
          </a:blip>
          <a:srcRect l="0" t="0" r="0"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6">
            <a:extLst/>
          </a:blip>
          <a:srcRect l="12840" t="3444" r="0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7">
            <a:extLst/>
          </a:blip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24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25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26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27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 invalidUrl="" action="" tgtFrame="" tooltip="" history="1" highlightClick="0" endSnd="0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 invalidUrl="" action="" tgtFrame="" tooltip="" history="1" highlightClick="0" endSnd="0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 invalidUrl="" action="" tgtFrame="" tooltip="" history="1" highlightClick="0" endSnd="0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pPr/>
            <a:r>
              <a:t>https://cran.r-project.org/web/packages/e1071/vignettes/svmdoc.pdf</a:t>
            </a: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7006" t="0" r="0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165" t="0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5978" t="0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8898" t="0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0"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0" t="0" r="0"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7079" t="0" r="0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2">
            <a:extLst/>
          </a:blip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2">
            <a:extLst/>
          </a:blip>
          <a:srcRect l="3259" t="0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 invalidUrl="" action="" tgtFrame="" tooltip="" history="1" highlightClick="0" endSnd="0"/>
              </a:rPr>
              <a:t>http://www.bioconductor.org/packages/release/BiocViews.html</a:t>
            </a:r>
            <a: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>
            <a:extLst/>
          </a:blip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>
            <a:extLst/>
          </a:blip>
          <a:srcRect l="0" t="0"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>
            <a:extLst/>
          </a:blip>
          <a:srcRect l="29625" t="82186" r="35235" b="0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>
            <a:extLst/>
          </a:blip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>
            <a:extLst/>
          </a:blip>
          <a:srcRect l="0"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>
            <a:extLst/>
          </a:blip>
          <a:srcRect l="0" t="8826" r="0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>
            <a:extLst/>
          </a:blip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 invalidUrl="" action="" tgtFrame="" tooltip="" history="1" highlightClick="0" endSnd="0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>
            <a:extLst/>
          </a:blip>
          <a:srcRect l="0" t="25610" r="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 invalidUrl="" action="" tgtFrame="" tooltip="" history="1" highlightClick="0" endSnd="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 invalidUrl="" action="" tgtFrame="" tooltip="" history="1" highlightClick="0" endSnd="0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 invalidUrl="" action="" tgtFrame="" tooltip="" history="1" highlightClick="0" endSnd="0"/>
              </a:rPr>
              <a:t>https://tensorflow.rstudio.com/</a:t>
            </a:r>
            <a: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 invalidUrl="" action="" tgtFrame="" tooltip="" history="1" highlightClick="0" endSnd="0"/>
              </a:rPr>
              <a:t>https://plotly-r.com/d-charts.html</a:t>
            </a:r>
            <a: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>
            <a:extLst/>
          </a:blip>
          <a:srcRect l="0" t="6587" r="0" b="0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498" name="view_follow.gif" descr="view_follow.gif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 invalidUrl="" action="" tgtFrame="" tooltip="" history="1" highlightClick="0" endSnd="0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 invalidUrl="" action="" tgtFrame="" tooltip="" history="1" highlightClick="0" endSnd="0"/>
              </a:rPr>
              <a:t>https://shiny.rstudio.com/</a:t>
            </a:r>
            <a: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>
            <a:extLst/>
          </a:blip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  <a:extLst/>
          </a:blip>
          <a:srcRect l="0"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  <a:extLst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b="1"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83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0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1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182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84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fill="norm" stroke="1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85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fill="norm" stroke="1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86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fill="norm" stroke="1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87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fill="norm" stroke="1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88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fill="norm" stroke="1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89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fill="norm" stroke="1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0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fill="norm" stroke="1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1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fill="norm" stroke="1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2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fill="norm" stroke="1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3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fill="norm" stroke="1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4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5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6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197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98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99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0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1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2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3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4" name="Shape"/>
          <p:cNvSpPr/>
          <p:nvPr/>
        </p:nvSpPr>
        <p:spPr>
          <a:xfrm flipH="1" rot="16200000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5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COMMUNITY</a:t>
            </a:r>
          </a:p>
        </p:txBody>
      </p:sp>
      <p:sp>
        <p:nvSpPr>
          <p:cNvPr id="206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FLEXIBLE</a:t>
            </a:r>
          </a:p>
        </p:txBody>
      </p:sp>
      <p:sp>
        <p:nvSpPr>
          <p:cNvPr id="207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GRAPHICS</a:t>
            </a:r>
          </a:p>
        </p:txBody>
      </p:sp>
      <p:sp>
        <p:nvSpPr>
          <p:cNvPr id="208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OPEN SOURCE</a:t>
            </a:r>
          </a:p>
        </p:txBody>
      </p:sp>
      <p:sp>
        <p:nvSpPr>
          <p:cNvPr id="209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lvl="1" marL="91417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0" name="4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1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12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EASY START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</a:p>
        </p:txBody>
      </p:sp>
      <p:grpSp>
        <p:nvGrpSpPr>
          <p:cNvPr id="218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15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16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 COMPARISON</a:t>
              </a:r>
            </a:p>
          </p:txBody>
        </p:sp>
        <p:sp>
          <p:nvSpPr>
            <p:cNvPr id="217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19" name="5"/>
          <p:cNvSpPr txBox="1"/>
          <p:nvPr/>
        </p:nvSpPr>
        <p:spPr>
          <a:xfrm>
            <a:off x="374649" y="13061950"/>
            <a:ext cx="413743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0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1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2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3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227" name="Group"/>
          <p:cNvGrpSpPr/>
          <p:nvPr/>
        </p:nvGrpSpPr>
        <p:grpSpPr>
          <a:xfrm>
            <a:off x="16841623" y="6671938"/>
            <a:ext cx="1613099" cy="1652297"/>
            <a:chOff x="0" y="-28817"/>
            <a:chExt cx="1613098" cy="1652295"/>
          </a:xfrm>
        </p:grpSpPr>
        <p:sp>
          <p:nvSpPr>
            <p:cNvPr id="224" name="Oval"/>
            <p:cNvSpPr/>
            <p:nvPr/>
          </p:nvSpPr>
          <p:spPr>
            <a:xfrm>
              <a:off x="0" y="33156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5" name="Oval"/>
            <p:cNvSpPr/>
            <p:nvPr/>
          </p:nvSpPr>
          <p:spPr>
            <a:xfrm>
              <a:off x="356490" y="79327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6" name="R"/>
            <p:cNvSpPr txBox="1"/>
            <p:nvPr/>
          </p:nvSpPr>
          <p:spPr>
            <a:xfrm>
              <a:off x="411583" y="-28818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37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28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fill="norm" stroke="1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29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fill="norm" stroke="1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0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fill="norm" stroke="1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1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fill="norm" stroke="1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2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fill="norm" stroke="1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3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fill="norm" stroke="1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4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fill="norm" stroke="1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5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fill="norm" stroke="1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6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fill="norm" stroke="1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</p:grpSp>
        <p:grpSp>
          <p:nvGrpSpPr>
            <p:cNvPr id="247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38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fill="norm" stroke="1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9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fill="norm" stroke="1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0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fill="norm" stroke="1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1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fill="norm" stroke="1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2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fill="norm" stroke="1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3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fill="norm" stroke="1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4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fill="norm" stroke="1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5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fill="norm" stroke="1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6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fill="norm" stroke="1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</p:grpSp>
      </p:grpSp>
      <p:pic>
        <p:nvPicPr>
          <p:cNvPr id="249" name="excel-3-xxl.png" descr="excel-3-xx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0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1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Big Dataset</a:t>
              </a:r>
            </a:p>
          </p:txBody>
        </p:sp>
      </p:grpSp>
      <p:sp>
        <p:nvSpPr>
          <p:cNvPr id="253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256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54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5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Plotting</a:t>
              </a:r>
            </a:p>
          </p:txBody>
        </p:sp>
      </p:grpSp>
      <p:grpSp>
        <p:nvGrpSpPr>
          <p:cNvPr id="259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57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58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62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0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1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Reproducibility</a:t>
              </a:r>
            </a:p>
          </p:txBody>
        </p:sp>
      </p:grpSp>
      <p:grpSp>
        <p:nvGrpSpPr>
          <p:cNvPr id="265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63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64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68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66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7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Wrangling</a:t>
              </a:r>
            </a:p>
          </p:txBody>
        </p:sp>
      </p:grpSp>
      <p:grpSp>
        <p:nvGrpSpPr>
          <p:cNvPr id="271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69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70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2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3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Analysis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75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76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278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Max: 1000000 rows and 16000 cols</a:t>
            </a:r>
          </a:p>
        </p:txBody>
      </p:sp>
      <p:sp>
        <p:nvSpPr>
          <p:cNvPr id="279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Upper limit of an object in R is 2^31 </a:t>
            </a:r>
          </a:p>
        </p:txBody>
      </p:sp>
      <p:sp>
        <p:nvSpPr>
          <p:cNvPr id="280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Super flexible, almost everything </a:t>
            </a:r>
          </a:p>
        </p:txBody>
      </p:sp>
      <p:sp>
        <p:nvSpPr>
          <p:cNvPr id="281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Limited to some operations</a:t>
            </a:r>
          </a:p>
        </p:txBody>
      </p:sp>
      <p:sp>
        <p:nvSpPr>
          <p:cNvPr id="282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Stats/bioinf., etc. different fields</a:t>
            </a:r>
          </a:p>
        </p:txBody>
      </p:sp>
      <p:sp>
        <p:nvSpPr>
          <p:cNvPr id="283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Some Stats, mostly math</a:t>
            </a:r>
          </a:p>
        </p:txBody>
      </p:sp>
      <p:sp>
        <p:nvSpPr>
          <p:cNvPr id="284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Highly customised plots</a:t>
            </a:r>
          </a:p>
        </p:txBody>
      </p:sp>
      <p:sp>
        <p:nvSpPr>
          <p:cNvPr id="285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Okay for the basics</a:t>
            </a:r>
          </a:p>
        </p:txBody>
      </p:sp>
      <p:sp>
        <p:nvSpPr>
          <p:cNvPr id="286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Markdown, Git, shiny, etc.</a:t>
            </a:r>
          </a:p>
        </p:txBody>
      </p:sp>
      <p:sp>
        <p:nvSpPr>
          <p:cNvPr id="287" name="Cells are mutable - ‘bad’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Cells are mutable - ‘bad’</a:t>
            </a:r>
          </a:p>
        </p:txBody>
      </p:sp>
      <p:sp>
        <p:nvSpPr>
          <p:cNvPr id="288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9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Great for small/medium data</a:t>
            </a:r>
          </a:p>
        </p:txBody>
      </p:sp>
      <p:sp>
        <p:nvSpPr>
          <p:cNvPr id="290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Especially great for big data</a:t>
            </a:r>
          </a:p>
        </p:txBody>
      </p:sp>
      <p:grpSp>
        <p:nvGrpSpPr>
          <p:cNvPr id="293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1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92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96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294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95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Quick Overview</a:t>
              </a:r>
            </a:p>
          </p:txBody>
        </p:sp>
      </p:grpSp>
      <p:grpSp>
        <p:nvGrpSpPr>
          <p:cNvPr id="299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297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98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02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0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01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05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03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04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ntr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Class="entr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0" grpId="26"/>
      <p:bldP build="whole" bldLvl="1" animBg="1" rev="0" advAuto="0" spid="286" grpId="22"/>
      <p:bldP build="whole" bldLvl="1" animBg="1" rev="0" advAuto="0" spid="287" grpId="21"/>
      <p:bldP build="whole" bldLvl="1" animBg="1" rev="0" advAuto="0" spid="305" grpId="16"/>
      <p:bldP build="whole" bldLvl="1" animBg="1" rev="0" advAuto="0" spid="299" grpId="24"/>
      <p:bldP build="whole" bldLvl="1" animBg="1" rev="0" advAuto="0" spid="279" grpId="3"/>
      <p:bldP build="whole" bldLvl="1" animBg="1" rev="0" advAuto="0" spid="282" grpId="13"/>
      <p:bldP build="whole" bldLvl="1" animBg="1" rev="0" advAuto="0" spid="252" grpId="1"/>
      <p:bldP build="whole" bldLvl="1" animBg="1" rev="0" advAuto="0" spid="259" grpId="15"/>
      <p:bldP build="whole" bldLvl="1" animBg="1" rev="0" advAuto="0" spid="262" grpId="19"/>
      <p:bldP build="whole" bldLvl="1" animBg="1" rev="0" advAuto="0" spid="265" grpId="20"/>
      <p:bldP build="whole" bldLvl="1" animBg="1" rev="0" advAuto="0" spid="278" grpId="4"/>
      <p:bldP build="whole" bldLvl="1" animBg="1" rev="0" advAuto="0" spid="256" grpId="14"/>
      <p:bldP build="whole" bldLvl="1" animBg="1" rev="0" advAuto="0" spid="284" grpId="17"/>
      <p:bldP build="whole" bldLvl="1" animBg="1" rev="0" advAuto="0" spid="280" grpId="8"/>
      <p:bldP build="whole" bldLvl="1" animBg="1" rev="0" advAuto="0" spid="293" grpId="25"/>
      <p:bldP build="whole" bldLvl="1" animBg="1" rev="0" advAuto="0" spid="289" grpId="27"/>
      <p:bldP build="whole" bldLvl="1" animBg="1" rev="0" advAuto="0" spid="296" grpId="23"/>
      <p:bldP build="whole" bldLvl="1" animBg="1" rev="0" advAuto="0" spid="271" grpId="6"/>
      <p:bldP build="whole" bldLvl="1" animBg="1" rev="0" advAuto="0" spid="253" grpId="2"/>
      <p:bldP build="whole" bldLvl="1" animBg="1" rev="0" advAuto="0" spid="274" grpId="9"/>
      <p:bldP build="whole" bldLvl="1" animBg="1" rev="0" advAuto="0" spid="283" grpId="12"/>
      <p:bldP build="whole" bldLvl="1" animBg="1" rev="0" advAuto="0" spid="281" grpId="7"/>
      <p:bldP build="whole" bldLvl="1" animBg="1" rev="0" advAuto="0" spid="285" grpId="18"/>
      <p:bldP build="whole" bldLvl="1" animBg="1" rev="0" advAuto="0" spid="268" grpId="5"/>
      <p:bldP build="whole" bldLvl="1" animBg="1" rev="0" advAuto="0" spid="302" grpId="11"/>
      <p:bldP build="whole" bldLvl="1" animBg="1" rev="0" advAuto="0" spid="277" grpId="1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WHAT WILL YOU LEARN IN THIS COURSE?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fill="norm" stroke="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fill="norm" stroke="1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fill="norm" stroke="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fill="norm" stroke="1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fill="norm" stroke="1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fill="norm" stroke="1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REPRODUCIBILITY</a:t>
            </a:r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fill="norm" stroke="1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3">
            <a:extLst/>
          </a:blip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35" name="rmarkdown.png" descr="rmarkdown.png"/>
          <p:cNvPicPr>
            <a:picLocks noChangeAspect="1"/>
          </p:cNvPicPr>
          <p:nvPr/>
        </p:nvPicPr>
        <p:blipFill>
          <a:blip r:embed="rId4">
            <a:extLst/>
          </a:blip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fill="norm" stroke="1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37" name="APPLIED STATISTICS IN R"/>
          <p:cNvSpPr txBox="1"/>
          <p:nvPr/>
        </p:nvSpPr>
        <p:spPr>
          <a:xfrm>
            <a:off x="10206246" y="126272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APPLIED STATISTICS IN R</a:t>
            </a:r>
          </a:p>
        </p:txBody>
      </p:sp>
      <p:grpSp>
        <p:nvGrpSpPr>
          <p:cNvPr id="349" name="Group"/>
          <p:cNvGrpSpPr/>
          <p:nvPr/>
        </p:nvGrpSpPr>
        <p:grpSpPr>
          <a:xfrm>
            <a:off x="10708095" y="11392527"/>
            <a:ext cx="2989869" cy="1128300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5462" y="3571"/>
            <a:ext cx="10925559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p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pPr/>
          </a:p>
        </p:txBody>
      </p:sp>
      <p:sp>
        <p:nvSpPr>
          <p:cNvPr id="363" name="7"/>
          <p:cNvSpPr txBox="1"/>
          <p:nvPr/>
        </p:nvSpPr>
        <p:spPr>
          <a:xfrm>
            <a:off x="380801" y="12994910"/>
            <a:ext cx="413527" cy="140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5598690"/>
            <a:ext cx="3185242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b="1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 1: </a:t>
            </a:r>
            <a:r>
              <a:rPr b="0"/>
              <a:t>Holst aud.</a:t>
            </a:r>
            <a:r>
              <a:rPr b="0" sz="120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2212019" y="5609479"/>
            <a:ext cx="3185242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b="1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 2: </a:t>
            </a:r>
            <a:r>
              <a:rPr b="0"/>
              <a:t>Holst aud.</a:t>
            </a:r>
            <a:r>
              <a:rPr b="0" sz="1200"/>
              <a:t> </a:t>
            </a:r>
          </a:p>
        </p:txBody>
      </p:sp>
      <p:sp>
        <p:nvSpPr>
          <p:cNvPr id="366" name="DATES: 24-05 &amp; 27-05, 2024"/>
          <p:cNvSpPr txBox="1"/>
          <p:nvPr/>
        </p:nvSpPr>
        <p:spPr>
          <a:xfrm>
            <a:off x="1954847" y="4243043"/>
            <a:ext cx="5084177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b="1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DATES: </a:t>
            </a:r>
            <a:r>
              <a:rPr b="0"/>
              <a:t>24-05 &amp; 27-05, 2024</a:t>
            </a:r>
          </a:p>
        </p:txBody>
      </p:sp>
      <p:sp>
        <p:nvSpPr>
          <p:cNvPr id="367" name="PLACE: Faculty of Health and Medical Sciences, Panum, Blegdamsvej 3B, 2200 København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Blegdamsvej 3B, 2200 København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2094644" y="6954336"/>
            <a:ext cx="6016399" cy="5130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Introduction to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10:00 - Rstudio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10:45 -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11:00 - Tidyverse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Rmarkdown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15:15 - Rmarkdown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Q&amp;A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2154947" y="7208336"/>
            <a:ext cx="7780757" cy="4673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ggplot2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10:00 - ggplot2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10:45 -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11:00 - Applied Statistics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Applied Statistics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Basic Data Analysis Exercise</a:t>
            </a:r>
            <a:r>
              <a:rPr sz="1200"/>
              <a:t> </a:t>
            </a:r>
            <a:endParaRPr sz="120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15:45 - Cool things in R &amp; Course Evaluation </a:t>
            </a:r>
          </a:p>
        </p:txBody>
      </p:sp>
      <p:sp>
        <p:nvSpPr>
          <p:cNvPr id="370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fill="norm" stroke="1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fill="norm" stroke="1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fill="norm" stroke="1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fill="norm" stroke="1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fill="norm" stroke="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fill="norm" stroke="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fill="norm" stroke="1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fill="norm" stroke="1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fill="norm" stroke="1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fill="norm" stroke="1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fill="norm" stroke="1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fill="norm" stroke="1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fill="norm" stroke="1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fill="norm" stroke="1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fill="norm" stroke="1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89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93" name="Group"/>
          <p:cNvGrpSpPr/>
          <p:nvPr/>
        </p:nvGrpSpPr>
        <p:grpSpPr>
          <a:xfrm>
            <a:off x="7341378" y="1269836"/>
            <a:ext cx="10532301" cy="3789415"/>
            <a:chOff x="0" y="69892"/>
            <a:chExt cx="10532300" cy="3789413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2362209" y="69892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750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354020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fill="norm" stroke="1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fill="norm" stroke="1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